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Lst>
  <p:sldSz cx="18288000" cy="10287000"/>
  <p:notesSz cx="6858000" cy="9144000"/>
  <p:embeddedFontLst>
    <p:embeddedFont>
      <p:font typeface="Raleway Bold" panose="020B0604020202020204" charset="0"/>
      <p:regular r:id="rId20"/>
    </p:embeddedFont>
    <p:embeddedFont>
      <p:font typeface="Roboto Bold" panose="020B0604020202020204" charset="0"/>
      <p:regular r:id="rId21"/>
    </p:embeddedFont>
    <p:embeddedFont>
      <p:font typeface="Calibri" panose="020F0502020204030204" pitchFamily="34" charset="0"/>
      <p:regular r:id="rId22"/>
      <p:bold r:id="rId23"/>
      <p:italic r:id="rId24"/>
      <p:boldItalic r:id="rId25"/>
    </p:embeddedFont>
    <p:embeddedFont>
      <p:font typeface="Bodoni FLF Bold" panose="020B0604020202020204"/>
      <p:regular r:id="rId26"/>
    </p:embeddedFont>
    <p:embeddedFont>
      <p:font typeface="Raleway" panose="020B0604020202020204" charset="0"/>
      <p:regular r:id="rId27"/>
    </p:embeddedFont>
    <p:embeddedFont>
      <p:font typeface="Roboto"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61425" autoAdjust="0"/>
  </p:normalViewPr>
  <p:slideViewPr>
    <p:cSldViewPr>
      <p:cViewPr varScale="1">
        <p:scale>
          <a:sx n="36" d="100"/>
          <a:sy n="36" d="100"/>
        </p:scale>
        <p:origin x="1565"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169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8775A4-2C23-440E-8C89-F04C3777D211}" type="datetimeFigureOut">
              <a:rPr lang="en-US" smtClean="0"/>
              <a:t>8/24/2022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6BD507-F356-4F64-8E6D-CA9D505BE898}" type="slidenum">
              <a:rPr lang="en-US" smtClean="0"/>
              <a:t>‹#›</a:t>
            </a:fld>
            <a:endParaRPr lang="en-US"/>
          </a:p>
        </p:txBody>
      </p:sp>
    </p:spTree>
    <p:extLst>
      <p:ext uri="{BB962C8B-B14F-4D97-AF65-F5344CB8AC3E}">
        <p14:creationId xmlns:p14="http://schemas.microsoft.com/office/powerpoint/2010/main" val="231608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smtClean="0">
                <a:solidFill>
                  <a:schemeClr val="tx1"/>
                </a:solidFill>
                <a:effectLst/>
                <a:latin typeface="+mn-lt"/>
                <a:ea typeface="+mn-ea"/>
                <a:cs typeface="+mn-cs"/>
              </a:rPr>
              <a:t>Bonjour mesdames, messieurs, Aujourd'hui je vous présenter </a:t>
            </a:r>
            <a:r>
              <a:rPr lang="fr-FR" sz="1200" b="0" i="0" kern="1200" dirty="0" err="1" smtClean="0">
                <a:solidFill>
                  <a:schemeClr val="tx1"/>
                </a:solidFill>
                <a:effectLst/>
                <a:latin typeface="+mn-lt"/>
                <a:ea typeface="+mn-ea"/>
                <a:cs typeface="+mn-cs"/>
              </a:rPr>
              <a:t>Marvic</a:t>
            </a:r>
            <a:r>
              <a:rPr lang="fr-FR" sz="1200" b="0" i="0" kern="1200" dirty="0" smtClean="0">
                <a:solidFill>
                  <a:schemeClr val="tx1"/>
                </a:solidFill>
                <a:effectLst/>
                <a:latin typeface="+mn-lt"/>
                <a:ea typeface="+mn-ea"/>
                <a:cs typeface="+mn-cs"/>
              </a:rPr>
              <a:t>, une </a:t>
            </a:r>
            <a:r>
              <a:rPr lang="fr-FR" sz="1200" b="0" i="0" kern="1200" dirty="0" smtClean="0">
                <a:solidFill>
                  <a:schemeClr val="tx1"/>
                </a:solidFill>
                <a:effectLst/>
                <a:latin typeface="+mn-lt"/>
                <a:ea typeface="+mn-ea"/>
                <a:cs typeface="+mn-cs"/>
              </a:rPr>
              <a:t>Site </a:t>
            </a:r>
            <a:r>
              <a:rPr lang="fr-FR" sz="1200" b="0" i="0" kern="1200" dirty="0" smtClean="0">
                <a:solidFill>
                  <a:schemeClr val="tx1"/>
                </a:solidFill>
                <a:effectLst/>
                <a:latin typeface="+mn-lt"/>
                <a:ea typeface="+mn-ea"/>
                <a:cs typeface="+mn-cs"/>
              </a:rPr>
              <a:t>de la gestion.</a:t>
            </a:r>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1</a:t>
            </a:fld>
            <a:endParaRPr lang="en-US"/>
          </a:p>
        </p:txBody>
      </p:sp>
    </p:spTree>
    <p:extLst>
      <p:ext uri="{BB962C8B-B14F-4D97-AF65-F5344CB8AC3E}">
        <p14:creationId xmlns:p14="http://schemas.microsoft.com/office/powerpoint/2010/main" val="728186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fr-FR" sz="1200" kern="1200" noProof="0" dirty="0" smtClean="0">
                <a:solidFill>
                  <a:schemeClr val="tx1"/>
                </a:solidFill>
                <a:effectLst/>
                <a:latin typeface="+mn-lt"/>
                <a:ea typeface="+mn-ea"/>
                <a:cs typeface="+mn-cs"/>
              </a:rPr>
              <a:t>Notre services est</a:t>
            </a:r>
          </a:p>
          <a:p>
            <a:pPr marL="628650" lvl="1" indent="-171450">
              <a:buFont typeface="Arial" panose="020B0604020202020204" pitchFamily="34" charset="0"/>
              <a:buChar char="•"/>
            </a:pPr>
            <a:r>
              <a:rPr lang="fr-FR" sz="1200" b="0" i="0" u="none" strike="noStrike" kern="1200" dirty="0" err="1" smtClean="0">
                <a:solidFill>
                  <a:schemeClr val="tx1"/>
                </a:solidFill>
                <a:effectLst/>
                <a:latin typeface="+mn-lt"/>
                <a:ea typeface="+mn-ea"/>
                <a:cs typeface="+mn-cs"/>
              </a:rPr>
              <a:t>Marvic</a:t>
            </a:r>
            <a:r>
              <a:rPr lang="fr-FR" sz="1200" b="0" i="0" u="none" strike="noStrike" kern="1200" dirty="0" smtClean="0">
                <a:solidFill>
                  <a:schemeClr val="tx1"/>
                </a:solidFill>
                <a:effectLst/>
                <a:latin typeface="+mn-lt"/>
                <a:ea typeface="+mn-ea"/>
                <a:cs typeface="+mn-cs"/>
              </a:rPr>
              <a:t> combine entre </a:t>
            </a:r>
            <a:r>
              <a:rPr lang="fr-FR" sz="1200" b="0" i="0" u="none" strike="noStrike" kern="1200" dirty="0" err="1" smtClean="0">
                <a:solidFill>
                  <a:schemeClr val="tx1"/>
                </a:solidFill>
                <a:effectLst/>
                <a:latin typeface="+mn-lt"/>
                <a:ea typeface="+mn-ea"/>
                <a:cs typeface="+mn-cs"/>
              </a:rPr>
              <a:t>Scrum</a:t>
            </a:r>
            <a:r>
              <a:rPr lang="fr-FR" sz="1200" b="0" i="0" u="none" strike="noStrike" kern="1200" dirty="0" smtClean="0">
                <a:solidFill>
                  <a:schemeClr val="tx1"/>
                </a:solidFill>
                <a:effectLst/>
                <a:latin typeface="+mn-lt"/>
                <a:ea typeface="+mn-ea"/>
                <a:cs typeface="+mn-cs"/>
              </a:rPr>
              <a:t> et </a:t>
            </a:r>
            <a:r>
              <a:rPr lang="fr-FR" sz="1200" b="0" i="0" u="none" strike="noStrike" kern="1200" dirty="0" err="1" smtClean="0">
                <a:solidFill>
                  <a:schemeClr val="tx1"/>
                </a:solidFill>
                <a:effectLst/>
                <a:latin typeface="+mn-lt"/>
                <a:ea typeface="+mn-ea"/>
                <a:cs typeface="+mn-cs"/>
              </a:rPr>
              <a:t>Kaban</a:t>
            </a:r>
            <a:r>
              <a:rPr lang="fr-FR" sz="1200" b="0" i="0" u="none" strike="noStrike" kern="1200" dirty="0" smtClean="0">
                <a:solidFill>
                  <a:schemeClr val="tx1"/>
                </a:solidFill>
                <a:effectLst/>
                <a:latin typeface="+mn-lt"/>
                <a:ea typeface="+mn-ea"/>
                <a:cs typeface="+mn-cs"/>
              </a:rPr>
              <a:t>. Avec l'objectif est simplifier et faire clairement les connaissances difficile pour les débutants.</a:t>
            </a:r>
            <a:r>
              <a:rPr lang="fr-FR" sz="1200" b="0" kern="1200" noProof="0" dirty="0" smtClean="0">
                <a:solidFill>
                  <a:schemeClr val="tx1"/>
                </a:solidFill>
                <a:effectLst/>
                <a:latin typeface="+mn-lt"/>
                <a:ea typeface="+mn-ea"/>
                <a:cs typeface="+mn-cs"/>
              </a:rPr>
              <a:t> </a:t>
            </a:r>
            <a:endParaRPr lang="fr-FR" sz="1200" b="0" kern="1200" noProof="0" dirty="0" smtClean="0">
              <a:solidFill>
                <a:schemeClr val="tx1"/>
              </a:solidFill>
              <a:effectLst/>
              <a:latin typeface="+mn-lt"/>
              <a:ea typeface="+mn-ea"/>
              <a:cs typeface="+mn-cs"/>
            </a:endParaRPr>
          </a:p>
          <a:p>
            <a:pPr marL="628650" lvl="1" indent="-171450">
              <a:buFont typeface="Arial" panose="020B0604020202020204" pitchFamily="34" charset="0"/>
              <a:buChar char="•"/>
            </a:pPr>
            <a:r>
              <a:rPr lang="fr-FR" sz="1200" b="0" i="0" u="none" strike="noStrike" kern="1200" dirty="0" smtClean="0">
                <a:solidFill>
                  <a:schemeClr val="tx1"/>
                </a:solidFill>
                <a:effectLst/>
                <a:latin typeface="+mn-lt"/>
                <a:ea typeface="+mn-ea"/>
                <a:cs typeface="+mn-cs"/>
              </a:rPr>
              <a:t>Les cours précis suivre le concept Agile, et </a:t>
            </a:r>
            <a:r>
              <a:rPr lang="fr-FR" sz="1200" b="0" i="0" u="none" strike="noStrike" kern="1200" dirty="0" err="1" smtClean="0">
                <a:solidFill>
                  <a:schemeClr val="tx1"/>
                </a:solidFill>
                <a:effectLst/>
                <a:latin typeface="+mn-lt"/>
                <a:ea typeface="+mn-ea"/>
                <a:cs typeface="+mn-cs"/>
              </a:rPr>
              <a:t>gratuity</a:t>
            </a:r>
            <a:r>
              <a:rPr lang="fr-FR" sz="1200" b="0" i="0" u="none" strike="noStrike" kern="1200" dirty="0" smtClean="0">
                <a:solidFill>
                  <a:schemeClr val="tx1"/>
                </a:solidFill>
                <a:effectLst/>
                <a:latin typeface="+mn-lt"/>
                <a:ea typeface="+mn-ea"/>
                <a:cs typeface="+mn-cs"/>
              </a:rPr>
              <a:t>.</a:t>
            </a:r>
            <a:endParaRPr lang="fr-FR" sz="1200" b="0" kern="1200" noProof="0" dirty="0" smtClean="0">
              <a:solidFill>
                <a:schemeClr val="tx1"/>
              </a:solidFill>
              <a:effectLst/>
              <a:latin typeface="+mn-lt"/>
              <a:ea typeface="+mn-ea"/>
              <a:cs typeface="+mn-cs"/>
            </a:endParaRPr>
          </a:p>
          <a:p>
            <a:pPr marL="628650" lvl="1" indent="-171450">
              <a:buFont typeface="Arial" panose="020B0604020202020204" pitchFamily="34" charset="0"/>
              <a:buChar char="•"/>
            </a:pPr>
            <a:r>
              <a:rPr lang="fr-FR" sz="1200" kern="1200" noProof="0" dirty="0" smtClean="0">
                <a:solidFill>
                  <a:schemeClr val="tx1"/>
                </a:solidFill>
                <a:effectLst/>
                <a:latin typeface="+mn-lt"/>
                <a:ea typeface="+mn-ea"/>
                <a:cs typeface="+mn-cs"/>
              </a:rPr>
              <a:t>Les examens pour l’évaluation de progressive.</a:t>
            </a:r>
          </a:p>
          <a:p>
            <a:pPr marL="628650" lvl="1" indent="-171450">
              <a:buFont typeface="Arial" panose="020B0604020202020204" pitchFamily="34" charset="0"/>
              <a:buChar char="•"/>
            </a:pPr>
            <a:r>
              <a:rPr lang="fr-FR" sz="1200" kern="1200" noProof="0" dirty="0" smtClean="0">
                <a:solidFill>
                  <a:schemeClr val="tx1"/>
                </a:solidFill>
                <a:effectLst/>
                <a:latin typeface="+mn-lt"/>
                <a:ea typeface="+mn-ea"/>
                <a:cs typeface="+mn-cs"/>
              </a:rPr>
              <a:t>Participer au projet </a:t>
            </a:r>
            <a:r>
              <a:rPr lang="fr-FR" sz="1200" kern="1200" noProof="0" dirty="0" err="1" smtClean="0">
                <a:solidFill>
                  <a:schemeClr val="tx1"/>
                </a:solidFill>
                <a:effectLst/>
                <a:latin typeface="+mn-lt"/>
                <a:ea typeface="+mn-ea"/>
                <a:cs typeface="+mn-cs"/>
              </a:rPr>
              <a:t>professionel</a:t>
            </a:r>
            <a:r>
              <a:rPr lang="fr-FR" sz="1200" kern="1200" noProof="0" dirty="0" smtClean="0">
                <a:solidFill>
                  <a:schemeClr val="tx1"/>
                </a:solidFill>
                <a:effectLst/>
                <a:latin typeface="+mn-lt"/>
                <a:ea typeface="+mn-ea"/>
                <a:cs typeface="+mn-cs"/>
              </a:rPr>
              <a:t>. </a:t>
            </a:r>
            <a:r>
              <a:rPr lang="fr-FR" sz="1200" kern="1200" noProof="0" dirty="0" err="1" smtClean="0">
                <a:solidFill>
                  <a:schemeClr val="tx1"/>
                </a:solidFill>
                <a:effectLst/>
                <a:latin typeface="+mn-lt"/>
                <a:ea typeface="+mn-ea"/>
                <a:cs typeface="+mn-cs"/>
              </a:rPr>
              <a:t>Marvic</a:t>
            </a:r>
            <a:r>
              <a:rPr lang="fr-FR" sz="1200" kern="1200" noProof="0" dirty="0" smtClean="0">
                <a:solidFill>
                  <a:schemeClr val="tx1"/>
                </a:solidFill>
                <a:effectLst/>
                <a:latin typeface="+mn-lt"/>
                <a:ea typeface="+mn-ea"/>
                <a:cs typeface="+mn-cs"/>
              </a:rPr>
              <a:t> se </a:t>
            </a:r>
            <a:r>
              <a:rPr lang="fr-FR" sz="1200" kern="1200" noProof="0" dirty="0" err="1" smtClean="0">
                <a:solidFill>
                  <a:schemeClr val="tx1"/>
                </a:solidFill>
                <a:effectLst/>
                <a:latin typeface="+mn-lt"/>
                <a:ea typeface="+mn-ea"/>
                <a:cs typeface="+mn-cs"/>
              </a:rPr>
              <a:t>founit</a:t>
            </a:r>
            <a:r>
              <a:rPr lang="fr-FR" sz="1200" kern="1200" noProof="0" dirty="0" smtClean="0">
                <a:solidFill>
                  <a:schemeClr val="tx1"/>
                </a:solidFill>
                <a:effectLst/>
                <a:latin typeface="+mn-lt"/>
                <a:ea typeface="+mn-ea"/>
                <a:cs typeface="+mn-cs"/>
              </a:rPr>
              <a:t> les outils de </a:t>
            </a:r>
            <a:r>
              <a:rPr lang="fr-FR" sz="1200" kern="1200" noProof="0" dirty="0" err="1" smtClean="0">
                <a:solidFill>
                  <a:schemeClr val="tx1"/>
                </a:solidFill>
                <a:effectLst/>
                <a:latin typeface="+mn-lt"/>
                <a:ea typeface="+mn-ea"/>
                <a:cs typeface="+mn-cs"/>
              </a:rPr>
              <a:t>tracking</a:t>
            </a:r>
            <a:r>
              <a:rPr lang="fr-FR" sz="1200" kern="1200" noProof="0" dirty="0" smtClean="0">
                <a:solidFill>
                  <a:schemeClr val="tx1"/>
                </a:solidFill>
                <a:effectLst/>
                <a:latin typeface="+mn-lt"/>
                <a:ea typeface="+mn-ea"/>
                <a:cs typeface="+mn-cs"/>
              </a:rPr>
              <a:t> le progression de travail, gérer le temps et les tâches.</a:t>
            </a:r>
          </a:p>
          <a:p>
            <a:endParaRPr lang="fr-FR" noProof="0" dirty="0"/>
          </a:p>
        </p:txBody>
      </p:sp>
      <p:sp>
        <p:nvSpPr>
          <p:cNvPr id="4" name="Slide Number Placeholder 3"/>
          <p:cNvSpPr>
            <a:spLocks noGrp="1"/>
          </p:cNvSpPr>
          <p:nvPr>
            <p:ph type="sldNum" sz="quarter" idx="10"/>
          </p:nvPr>
        </p:nvSpPr>
        <p:spPr/>
        <p:txBody>
          <a:bodyPr/>
          <a:lstStyle/>
          <a:p>
            <a:fld id="{A06BD507-F356-4F64-8E6D-CA9D505BE898}" type="slidenum">
              <a:rPr lang="en-US" smtClean="0"/>
              <a:t>10</a:t>
            </a:fld>
            <a:endParaRPr lang="en-US"/>
          </a:p>
        </p:txBody>
      </p:sp>
    </p:spTree>
    <p:extLst>
      <p:ext uri="{BB962C8B-B14F-4D97-AF65-F5344CB8AC3E}">
        <p14:creationId xmlns:p14="http://schemas.microsoft.com/office/powerpoint/2010/main" val="755628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Courier New" panose="02070309020205020404" pitchFamily="49" charset="0"/>
              <a:buChar char="o"/>
            </a:pPr>
            <a:r>
              <a:rPr lang="fr-FR" sz="1200" kern="1200" dirty="0" smtClean="0">
                <a:solidFill>
                  <a:schemeClr val="tx1"/>
                </a:solidFill>
                <a:effectLst/>
                <a:latin typeface="+mn-lt"/>
                <a:ea typeface="+mn-ea"/>
                <a:cs typeface="+mn-cs"/>
              </a:rPr>
              <a:t>Notre concept comporte 3 éléments </a:t>
            </a:r>
            <a:r>
              <a:rPr lang="en-US" sz="1200" b="0" i="0" kern="1200" dirty="0" smtClean="0">
                <a:solidFill>
                  <a:schemeClr val="tx1"/>
                </a:solidFill>
                <a:effectLst/>
                <a:latin typeface="+mn-lt"/>
                <a:ea typeface="+mn-ea"/>
                <a:cs typeface="+mn-cs"/>
              </a:rPr>
              <a:t>Chef de </a:t>
            </a:r>
            <a:r>
              <a:rPr lang="en-US" sz="1200" b="0" i="0" kern="1200" dirty="0" err="1" smtClean="0">
                <a:solidFill>
                  <a:schemeClr val="tx1"/>
                </a:solidFill>
                <a:effectLst/>
                <a:latin typeface="+mn-lt"/>
                <a:ea typeface="+mn-ea"/>
                <a:cs typeface="+mn-cs"/>
              </a:rPr>
              <a:t>produit</a:t>
            </a:r>
            <a:r>
              <a:rPr lang="fr-FR" sz="1200" kern="1200" dirty="0" smtClean="0">
                <a:solidFill>
                  <a:schemeClr val="tx1"/>
                </a:solidFill>
                <a:effectLst/>
                <a:latin typeface="+mn-lt"/>
                <a:ea typeface="+mn-ea"/>
                <a:cs typeface="+mn-cs"/>
              </a:rPr>
              <a:t>, Chef de projet et Équipe développement</a:t>
            </a:r>
          </a:p>
          <a:p>
            <a:pPr marL="628650" lvl="1" indent="-171450">
              <a:buFont typeface="Courier New" panose="02070309020205020404" pitchFamily="49" charset="0"/>
              <a:buChar char="o"/>
            </a:pPr>
            <a:r>
              <a:rPr lang="fr-FR" sz="1200" kern="1200" dirty="0" smtClean="0">
                <a:solidFill>
                  <a:schemeClr val="tx1"/>
                </a:solidFill>
                <a:effectLst/>
                <a:latin typeface="+mn-lt"/>
                <a:ea typeface="+mn-ea"/>
                <a:cs typeface="+mn-cs"/>
              </a:rPr>
              <a:t>Les groupes </a:t>
            </a:r>
            <a:r>
              <a:rPr lang="en-US" sz="1200" b="0" i="0" kern="1200" dirty="0" smtClean="0">
                <a:solidFill>
                  <a:schemeClr val="tx1"/>
                </a:solidFill>
                <a:effectLst/>
                <a:latin typeface="+mn-lt"/>
                <a:ea typeface="+mn-ea"/>
                <a:cs typeface="+mn-cs"/>
              </a:rPr>
              <a:t>Chef de </a:t>
            </a:r>
            <a:r>
              <a:rPr lang="en-US" sz="1200" b="0" i="0" kern="1200" dirty="0" err="1" smtClean="0">
                <a:solidFill>
                  <a:schemeClr val="tx1"/>
                </a:solidFill>
                <a:effectLst/>
                <a:latin typeface="+mn-lt"/>
                <a:ea typeface="+mn-ea"/>
                <a:cs typeface="+mn-cs"/>
              </a:rPr>
              <a:t>produit</a:t>
            </a:r>
            <a:r>
              <a:rPr lang="en-US" sz="1200" b="0" i="0"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et Chef de projet ont le plein pouvoir de décision avec le projet, en utilisant les outils pris en charge par le système pour suivre les progrès, le temps, etc. De plus, ils ont également le droit de modifier le nombre de membres participant au projet.</a:t>
            </a:r>
          </a:p>
          <a:p>
            <a:pPr marL="628650" lvl="1" indent="-171450">
              <a:buFont typeface="Courier New" panose="02070309020205020404" pitchFamily="49" charset="0"/>
              <a:buChar char="o"/>
            </a:pPr>
            <a:r>
              <a:rPr lang="fr-FR" sz="1200" kern="1200" dirty="0" smtClean="0">
                <a:solidFill>
                  <a:schemeClr val="tx1"/>
                </a:solidFill>
                <a:effectLst/>
                <a:latin typeface="+mn-lt"/>
                <a:ea typeface="+mn-ea"/>
                <a:cs typeface="+mn-cs"/>
              </a:rPr>
              <a:t>L'équipe de développement interagit avec ce plateforme, mettre à jour la situation du travail assigné où demander les aides en utilisant les flags de signal.</a:t>
            </a:r>
          </a:p>
          <a:p>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11</a:t>
            </a:fld>
            <a:endParaRPr lang="en-US"/>
          </a:p>
        </p:txBody>
      </p:sp>
    </p:spTree>
    <p:extLst>
      <p:ext uri="{BB962C8B-B14F-4D97-AF65-F5344CB8AC3E}">
        <p14:creationId xmlns:p14="http://schemas.microsoft.com/office/powerpoint/2010/main" val="346333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u="sng" kern="1200" dirty="0" smtClean="0">
                <a:solidFill>
                  <a:schemeClr val="tx1"/>
                </a:solidFill>
                <a:effectLst/>
                <a:latin typeface="+mn-lt"/>
                <a:ea typeface="+mn-ea"/>
                <a:cs typeface="+mn-cs"/>
              </a:rPr>
              <a:t>Microsoft SQL Server:</a:t>
            </a:r>
            <a:r>
              <a:rPr lang="en-US" sz="1200" kern="1200" dirty="0" smtClean="0">
                <a:solidFill>
                  <a:schemeClr val="tx1"/>
                </a:solidFill>
                <a:effectLst/>
                <a:latin typeface="+mn-lt"/>
                <a:ea typeface="+mn-ea"/>
                <a:cs typeface="+mn-cs"/>
              </a:rPr>
              <a:t> </a:t>
            </a:r>
            <a:r>
              <a:rPr lang="en-US" sz="1200" b="1" kern="1200" dirty="0" smtClean="0">
                <a:solidFill>
                  <a:srgbClr val="FF0000"/>
                </a:solidFill>
                <a:effectLst/>
                <a:latin typeface="+mn-lt"/>
                <a:ea typeface="+mn-ea"/>
                <a:cs typeface="+mn-cs"/>
              </a:rPr>
              <a:t>Stocker les </a:t>
            </a:r>
            <a:r>
              <a:rPr lang="en-US" sz="1200" b="1" kern="1200" dirty="0" err="1" smtClean="0">
                <a:solidFill>
                  <a:srgbClr val="FF0000"/>
                </a:solidFill>
                <a:effectLst/>
                <a:latin typeface="+mn-lt"/>
                <a:ea typeface="+mn-ea"/>
                <a:cs typeface="+mn-cs"/>
              </a:rPr>
              <a:t>données</a:t>
            </a:r>
            <a:endParaRPr lang="en-US" sz="1200" b="1" kern="1200" dirty="0" smtClean="0">
              <a:solidFill>
                <a:srgbClr val="FF0000"/>
              </a:solidFill>
              <a:effectLst/>
              <a:latin typeface="+mn-lt"/>
              <a:ea typeface="+mn-ea"/>
              <a:cs typeface="+mn-cs"/>
            </a:endParaRPr>
          </a:p>
          <a:p>
            <a:pPr marL="171450" lvl="0" indent="-171450">
              <a:buFont typeface="Arial" panose="020B0604020202020204" pitchFamily="34" charset="0"/>
              <a:buChar char="•"/>
            </a:pPr>
            <a:r>
              <a:rPr lang="en-US" sz="1200" u="sng" kern="1200" dirty="0" smtClean="0">
                <a:solidFill>
                  <a:schemeClr val="tx1"/>
                </a:solidFill>
                <a:effectLst/>
                <a:latin typeface="+mn-lt"/>
                <a:ea typeface="+mn-ea"/>
                <a:cs typeface="+mn-cs"/>
              </a:rPr>
              <a:t>Entity Framework: </a:t>
            </a:r>
            <a:r>
              <a:rPr lang="en-US" sz="1200" b="1" kern="1200" dirty="0" smtClean="0">
                <a:solidFill>
                  <a:schemeClr val="tx1"/>
                </a:solidFill>
                <a:effectLst/>
                <a:latin typeface="+mn-lt"/>
                <a:ea typeface="+mn-ea"/>
                <a:cs typeface="+mn-cs"/>
              </a:rPr>
              <a:t>connecter </a:t>
            </a:r>
            <a:r>
              <a:rPr lang="en-US" sz="1200" b="1" kern="1200" dirty="0" err="1" smtClean="0">
                <a:solidFill>
                  <a:schemeClr val="tx1"/>
                </a:solidFill>
                <a:effectLst/>
                <a:latin typeface="+mn-lt"/>
                <a:ea typeface="+mn-ea"/>
                <a:cs typeface="+mn-cs"/>
              </a:rPr>
              <a:t>.net</a:t>
            </a:r>
            <a:r>
              <a:rPr lang="en-US" sz="1200" b="1" kern="1200" dirty="0" smtClean="0">
                <a:solidFill>
                  <a:schemeClr val="tx1"/>
                </a:solidFill>
                <a:effectLst/>
                <a:latin typeface="+mn-lt"/>
                <a:ea typeface="+mn-ea"/>
                <a:cs typeface="+mn-cs"/>
              </a:rPr>
              <a:t> à SQL Server</a:t>
            </a:r>
          </a:p>
          <a:p>
            <a:pPr marL="171450" lvl="0" indent="-171450">
              <a:buFont typeface="Arial" panose="020B0604020202020204" pitchFamily="34" charset="0"/>
              <a:buChar char="•"/>
            </a:pPr>
            <a:r>
              <a:rPr lang="en-US" sz="1200" u="sng" kern="1200" dirty="0" smtClean="0">
                <a:solidFill>
                  <a:schemeClr val="tx1"/>
                </a:solidFill>
                <a:effectLst/>
                <a:latin typeface="+mn-lt"/>
                <a:ea typeface="+mn-ea"/>
                <a:cs typeface="+mn-cs"/>
              </a:rPr>
              <a:t>ASP.NET CORE 5.0:</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Écrire</a:t>
            </a:r>
            <a:r>
              <a:rPr lang="en-US" sz="1200" b="1" kern="1200" dirty="0" smtClean="0">
                <a:solidFill>
                  <a:schemeClr val="tx1"/>
                </a:solidFill>
                <a:effectLst/>
                <a:latin typeface="+mn-lt"/>
                <a:ea typeface="+mn-ea"/>
                <a:cs typeface="+mn-cs"/>
              </a:rPr>
              <a:t> les </a:t>
            </a:r>
            <a:r>
              <a:rPr lang="en-US" sz="1200" b="1" kern="1200" dirty="0" err="1" smtClean="0">
                <a:solidFill>
                  <a:schemeClr val="tx1"/>
                </a:solidFill>
                <a:effectLst/>
                <a:latin typeface="+mn-lt"/>
                <a:ea typeface="+mn-ea"/>
                <a:cs typeface="+mn-cs"/>
              </a:rPr>
              <a:t>apis</a:t>
            </a:r>
            <a:r>
              <a:rPr lang="en-US" sz="1200" b="1"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200" u="sng" kern="1200" dirty="0" err="1" smtClean="0">
                <a:solidFill>
                  <a:schemeClr val="tx1"/>
                </a:solidFill>
                <a:effectLst/>
                <a:latin typeface="+mn-lt"/>
                <a:ea typeface="+mn-ea"/>
                <a:cs typeface="+mn-cs"/>
              </a:rPr>
              <a:t>Figma</a:t>
            </a:r>
            <a:r>
              <a:rPr lang="en-US" sz="1200" u="sng"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Concevoir</a:t>
            </a:r>
            <a:r>
              <a:rPr lang="en-US" sz="1200" b="1" kern="1200" dirty="0" smtClean="0">
                <a:solidFill>
                  <a:schemeClr val="tx1"/>
                </a:solidFill>
                <a:effectLst/>
                <a:latin typeface="+mn-lt"/>
                <a:ea typeface="+mn-ea"/>
                <a:cs typeface="+mn-cs"/>
              </a:rPr>
              <a:t> le UX/UI</a:t>
            </a:r>
          </a:p>
          <a:p>
            <a:pPr marL="171450" lvl="0" indent="-171450">
              <a:buFont typeface="Arial" panose="020B0604020202020204" pitchFamily="34" charset="0"/>
              <a:buChar char="•"/>
            </a:pPr>
            <a:r>
              <a:rPr lang="en-US" sz="1200" u="sng" kern="1200" dirty="0" smtClean="0">
                <a:solidFill>
                  <a:schemeClr val="tx1"/>
                </a:solidFill>
                <a:effectLst/>
                <a:latin typeface="+mn-lt"/>
                <a:ea typeface="+mn-ea"/>
                <a:cs typeface="+mn-cs"/>
              </a:rPr>
              <a:t>React JS:</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Développer</a:t>
            </a:r>
            <a:r>
              <a:rPr lang="en-US" sz="1200" b="1" kern="1200" dirty="0" smtClean="0">
                <a:solidFill>
                  <a:schemeClr val="tx1"/>
                </a:solidFill>
                <a:effectLst/>
                <a:latin typeface="+mn-lt"/>
                <a:ea typeface="+mn-ea"/>
                <a:cs typeface="+mn-cs"/>
              </a:rPr>
              <a:t> le front-end</a:t>
            </a:r>
          </a:p>
          <a:p>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12</a:t>
            </a:fld>
            <a:endParaRPr lang="en-US"/>
          </a:p>
        </p:txBody>
      </p:sp>
    </p:spTree>
    <p:extLst>
      <p:ext uri="{BB962C8B-B14F-4D97-AF65-F5344CB8AC3E}">
        <p14:creationId xmlns:p14="http://schemas.microsoft.com/office/powerpoint/2010/main" val="258249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smtClean="0">
                <a:solidFill>
                  <a:schemeClr val="tx1"/>
                </a:solidFill>
                <a:effectLst/>
                <a:latin typeface="+mn-lt"/>
                <a:ea typeface="+mn-ea"/>
                <a:cs typeface="+mn-cs"/>
              </a:rPr>
              <a:t>On passe au </a:t>
            </a:r>
            <a:r>
              <a:rPr lang="fr-FR" sz="1200" b="0" i="0" kern="1200" dirty="0" err="1" smtClean="0">
                <a:solidFill>
                  <a:schemeClr val="tx1"/>
                </a:solidFill>
                <a:effectLst/>
                <a:latin typeface="+mn-lt"/>
                <a:ea typeface="+mn-ea"/>
                <a:cs typeface="+mn-cs"/>
              </a:rPr>
              <a:t>demo</a:t>
            </a:r>
            <a:r>
              <a:rPr lang="fr-FR" sz="1200" b="0" i="0" kern="1200" dirty="0" smtClean="0">
                <a:solidFill>
                  <a:schemeClr val="tx1"/>
                </a:solidFill>
                <a:effectLst/>
                <a:latin typeface="+mn-lt"/>
                <a:ea typeface="+mn-ea"/>
                <a:cs typeface="+mn-cs"/>
              </a:rPr>
              <a:t> de </a:t>
            </a:r>
            <a:r>
              <a:rPr lang="fr-FR" sz="1200" b="0" i="0" kern="1200" dirty="0" err="1" smtClean="0">
                <a:solidFill>
                  <a:schemeClr val="tx1"/>
                </a:solidFill>
                <a:effectLst/>
                <a:latin typeface="+mn-lt"/>
                <a:ea typeface="+mn-ea"/>
                <a:cs typeface="+mn-cs"/>
              </a:rPr>
              <a:t>Marvic</a:t>
            </a:r>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13</a:t>
            </a:fld>
            <a:endParaRPr lang="en-US"/>
          </a:p>
        </p:txBody>
      </p:sp>
    </p:spTree>
    <p:extLst>
      <p:ext uri="{BB962C8B-B14F-4D97-AF65-F5344CB8AC3E}">
        <p14:creationId xmlns:p14="http://schemas.microsoft.com/office/powerpoint/2010/main" val="2378182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t>Phân</a:t>
            </a:r>
            <a:r>
              <a:rPr lang="en-US" baseline="0" dirty="0" smtClean="0"/>
              <a:t> </a:t>
            </a:r>
            <a:r>
              <a:rPr lang="en-US" baseline="0" dirty="0" err="1" smtClean="0"/>
              <a:t>chưa</a:t>
            </a:r>
            <a:r>
              <a:rPr lang="en-US" baseline="0" dirty="0" smtClean="0"/>
              <a:t> </a:t>
            </a:r>
            <a:r>
              <a:rPr lang="en-US" baseline="0" dirty="0" err="1" smtClean="0"/>
              <a:t>làm</a:t>
            </a:r>
            <a:r>
              <a:rPr lang="en-US" baseline="0" dirty="0" smtClean="0"/>
              <a:t> </a:t>
            </a:r>
            <a:r>
              <a:rPr lang="en-US" baseline="0" dirty="0" err="1" smtClean="0"/>
              <a:t>được</a:t>
            </a:r>
            <a:r>
              <a:rPr lang="en-US" baseline="0" dirty="0" smtClean="0"/>
              <a:t>.</a:t>
            </a:r>
            <a:endParaRPr lang="en-US" dirty="0" smtClean="0"/>
          </a:p>
          <a:p>
            <a:pPr marL="171450" indent="-171450">
              <a:buFont typeface="Arial" panose="020B0604020202020204" pitchFamily="34" charset="0"/>
              <a:buChar char="•"/>
            </a:pPr>
            <a:r>
              <a:rPr lang="en-US" dirty="0" smtClean="0"/>
              <a:t>On </a:t>
            </a:r>
            <a:r>
              <a:rPr lang="en-US" dirty="0" err="1" smtClean="0"/>
              <a:t>n’a</a:t>
            </a:r>
            <a:r>
              <a:rPr lang="en-US" dirty="0" smtClean="0"/>
              <a:t> pas </a:t>
            </a:r>
            <a:r>
              <a:rPr lang="en-US" dirty="0" err="1" smtClean="0"/>
              <a:t>avancé</a:t>
            </a:r>
            <a:r>
              <a:rPr lang="en-US" dirty="0" smtClean="0"/>
              <a:t> les services:</a:t>
            </a:r>
          </a:p>
          <a:p>
            <a:pPr marL="628650" lvl="1" indent="-171450">
              <a:buFont typeface="Arial" panose="020B0604020202020204" pitchFamily="34" charset="0"/>
              <a:buChar char="•"/>
            </a:pPr>
            <a:r>
              <a:rPr lang="en-US" dirty="0" smtClean="0"/>
              <a:t>Support du services </a:t>
            </a:r>
            <a:r>
              <a:rPr lang="en-US" dirty="0" smtClean="0"/>
              <a:t>de </a:t>
            </a:r>
            <a:r>
              <a:rPr lang="en-US" dirty="0" smtClean="0"/>
              <a:t>operation.</a:t>
            </a:r>
          </a:p>
          <a:p>
            <a:pPr marL="628650" lvl="1" indent="-171450">
              <a:buFont typeface="Arial" panose="020B0604020202020204" pitchFamily="34" charset="0"/>
              <a:buChar char="•"/>
            </a:pPr>
            <a:r>
              <a:rPr lang="en-US" dirty="0" smtClean="0"/>
              <a:t>Support Quicks Help.</a:t>
            </a:r>
          </a:p>
          <a:p>
            <a:pPr marL="628650" lvl="1" indent="-171450">
              <a:buFont typeface="Arial" panose="020B0604020202020204" pitchFamily="34" charset="0"/>
              <a:buChar char="•"/>
            </a:pPr>
            <a:r>
              <a:rPr lang="en-US" dirty="0" err="1" smtClean="0"/>
              <a:t>Personnaliser</a:t>
            </a:r>
            <a:r>
              <a:rPr lang="en-US" dirty="0" smtClean="0"/>
              <a:t> des </a:t>
            </a:r>
            <a:r>
              <a:rPr lang="en-US" dirty="0" err="1" smtClean="0"/>
              <a:t>projets</a:t>
            </a:r>
            <a:r>
              <a:rPr lang="en-US" dirty="0" smtClean="0"/>
              <a:t>.</a:t>
            </a:r>
          </a:p>
          <a:p>
            <a:pPr marL="628650" lvl="1" indent="-171450">
              <a:buFont typeface="Arial" panose="020B0604020202020204" pitchFamily="34" charset="0"/>
              <a:buChar char="•"/>
            </a:pPr>
            <a:r>
              <a:rPr lang="fr-FR" sz="1200" b="0" i="0" u="none" strike="sngStrike" kern="1200" dirty="0" smtClean="0">
                <a:solidFill>
                  <a:schemeClr val="bg2"/>
                </a:solidFill>
                <a:effectLst/>
                <a:latin typeface="+mn-lt"/>
                <a:ea typeface="+mn-ea"/>
                <a:cs typeface="+mn-cs"/>
              </a:rPr>
              <a:t>Pas encore Sprint Product, Sprint </a:t>
            </a:r>
            <a:r>
              <a:rPr lang="fr-FR" sz="1200" b="0" i="0" u="none" strike="sngStrike" kern="1200" dirty="0" err="1" smtClean="0">
                <a:solidFill>
                  <a:schemeClr val="bg2"/>
                </a:solidFill>
                <a:effectLst/>
                <a:latin typeface="+mn-lt"/>
                <a:ea typeface="+mn-ea"/>
                <a:cs typeface="+mn-cs"/>
              </a:rPr>
              <a:t>blacklog</a:t>
            </a:r>
            <a:r>
              <a:rPr lang="fr-FR" sz="1200" b="0" i="0" u="none" strike="sngStrike" kern="1200" dirty="0" smtClean="0">
                <a:solidFill>
                  <a:srgbClr val="FF0000"/>
                </a:solidFill>
                <a:effectLst/>
                <a:latin typeface="+mn-lt"/>
                <a:ea typeface="+mn-ea"/>
                <a:cs typeface="+mn-cs"/>
              </a:rPr>
              <a:t>, </a:t>
            </a:r>
          </a:p>
          <a:p>
            <a:pPr marL="628650" lvl="1" indent="-171450">
              <a:buFont typeface="Arial" panose="020B0604020202020204" pitchFamily="34" charset="0"/>
              <a:buChar char="•"/>
            </a:pPr>
            <a:r>
              <a:rPr lang="fr-FR" sz="1200" b="0" i="0" u="none" strike="noStrike" kern="1200" dirty="0" smtClean="0">
                <a:solidFill>
                  <a:srgbClr val="FF0000"/>
                </a:solidFill>
                <a:effectLst/>
                <a:latin typeface="+mn-lt"/>
                <a:ea typeface="+mn-ea"/>
                <a:cs typeface="+mn-cs"/>
              </a:rPr>
              <a:t>Pas</a:t>
            </a:r>
            <a:r>
              <a:rPr lang="fr-FR" sz="1200" b="0" i="0" u="none" strike="noStrike" kern="1200" baseline="0" dirty="0" smtClean="0">
                <a:solidFill>
                  <a:srgbClr val="FF0000"/>
                </a:solidFill>
                <a:effectLst/>
                <a:latin typeface="+mn-lt"/>
                <a:ea typeface="+mn-ea"/>
                <a:cs typeface="+mn-cs"/>
              </a:rPr>
              <a:t> encore </a:t>
            </a:r>
            <a:r>
              <a:rPr lang="fr-FR" sz="1200" b="0" i="0" u="none" strike="noStrike" kern="1200" dirty="0" smtClean="0">
                <a:solidFill>
                  <a:schemeClr val="tx1"/>
                </a:solidFill>
                <a:effectLst/>
                <a:latin typeface="+mn-lt"/>
                <a:ea typeface="+mn-ea"/>
                <a:cs typeface="+mn-cs"/>
              </a:rPr>
              <a:t>enregistrer les log, les changements, la création et les recordes des réunions</a:t>
            </a:r>
            <a:endParaRPr lang="en-US" b="0" dirty="0" smtClean="0"/>
          </a:p>
          <a:p>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14</a:t>
            </a:fld>
            <a:endParaRPr lang="en-US"/>
          </a:p>
        </p:txBody>
      </p:sp>
    </p:spTree>
    <p:extLst>
      <p:ext uri="{BB962C8B-B14F-4D97-AF65-F5344CB8AC3E}">
        <p14:creationId xmlns:p14="http://schemas.microsoft.com/office/powerpoint/2010/main" val="2351496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err="1" smtClean="0">
                <a:solidFill>
                  <a:srgbClr val="272B64"/>
                </a:solidFill>
                <a:latin typeface="Raleway Bold"/>
              </a:rPr>
              <a:t>Optimisation</a:t>
            </a:r>
            <a:r>
              <a:rPr lang="en-US" sz="1200" dirty="0" smtClean="0">
                <a:solidFill>
                  <a:srgbClr val="272B64"/>
                </a:solidFill>
                <a:latin typeface="Raleway Bold"/>
              </a:rPr>
              <a:t> du code</a:t>
            </a:r>
            <a:r>
              <a:rPr lang="en-US" sz="1200" dirty="0" smtClean="0"/>
              <a:t>: </a:t>
            </a:r>
            <a:r>
              <a:rPr lang="en-US" sz="1200" baseline="0" dirty="0" err="1" smtClean="0"/>
              <a:t>Améliorer</a:t>
            </a:r>
            <a:r>
              <a:rPr lang="en-US" sz="1200" baseline="0" dirty="0" smtClean="0"/>
              <a:t> la performance.</a:t>
            </a:r>
            <a:endParaRPr lang="en-US" sz="1200" dirty="0" smtClean="0"/>
          </a:p>
          <a:p>
            <a:pPr marL="171450" indent="-171450">
              <a:buFont typeface="Arial" panose="020B0604020202020204" pitchFamily="34" charset="0"/>
              <a:buChar char="•"/>
            </a:pPr>
            <a:r>
              <a:rPr lang="en-US" sz="1200" dirty="0" err="1" smtClean="0">
                <a:solidFill>
                  <a:srgbClr val="272B64"/>
                </a:solidFill>
                <a:latin typeface="Raleway Bold"/>
              </a:rPr>
              <a:t>Fonctions</a:t>
            </a:r>
            <a:r>
              <a:rPr lang="en-US" sz="1200" dirty="0" smtClean="0">
                <a:solidFill>
                  <a:srgbClr val="272B64"/>
                </a:solidFill>
                <a:latin typeface="Raleway Bold"/>
              </a:rPr>
              <a:t> </a:t>
            </a:r>
            <a:r>
              <a:rPr lang="en-US" sz="1200" dirty="0" err="1" smtClean="0">
                <a:solidFill>
                  <a:srgbClr val="272B64"/>
                </a:solidFill>
                <a:latin typeface="Raleway Bold"/>
              </a:rPr>
              <a:t>dynamiques</a:t>
            </a:r>
            <a:r>
              <a:rPr lang="en-US" sz="1200" dirty="0" smtClean="0"/>
              <a:t>: </a:t>
            </a:r>
            <a:r>
              <a:rPr lang="en-US" sz="1200" baseline="0" dirty="0" err="1" smtClean="0"/>
              <a:t>Personnaliser</a:t>
            </a:r>
            <a:r>
              <a:rPr lang="en-US" sz="1200" baseline="0" dirty="0" smtClean="0"/>
              <a:t> les </a:t>
            </a:r>
            <a:r>
              <a:rPr lang="en-US" sz="1200" baseline="0" dirty="0" err="1" smtClean="0"/>
              <a:t>fonctions</a:t>
            </a:r>
            <a:r>
              <a:rPr lang="en-US" sz="1200" baseline="0" dirty="0" smtClean="0"/>
              <a:t>.</a:t>
            </a:r>
            <a:endParaRPr lang="en-US" sz="1200" dirty="0" smtClean="0"/>
          </a:p>
          <a:p>
            <a:pPr marL="171450" indent="-171450">
              <a:buFont typeface="Arial" panose="020B0604020202020204" pitchFamily="34" charset="0"/>
              <a:buChar char="•"/>
            </a:pPr>
            <a:r>
              <a:rPr lang="en-US" sz="1200" dirty="0" err="1" smtClean="0"/>
              <a:t>Intergrate</a:t>
            </a:r>
            <a:r>
              <a:rPr lang="en-US" sz="1200" dirty="0" smtClean="0"/>
              <a:t> 3</a:t>
            </a:r>
            <a:r>
              <a:rPr lang="en-US" sz="1200" baseline="30000" dirty="0" smtClean="0"/>
              <a:t>rd</a:t>
            </a:r>
            <a:r>
              <a:rPr lang="en-US" sz="1200" dirty="0" smtClean="0"/>
              <a:t> party: </a:t>
            </a:r>
            <a:r>
              <a:rPr lang="en-US" sz="1200" baseline="0" dirty="0" err="1" smtClean="0"/>
              <a:t>Intégrer</a:t>
            </a:r>
            <a:r>
              <a:rPr lang="en-US" sz="1200" baseline="0" dirty="0" smtClean="0"/>
              <a:t> plus les services faire la </a:t>
            </a:r>
            <a:r>
              <a:rPr lang="en-US" sz="1200" baseline="0" dirty="0" err="1" smtClean="0"/>
              <a:t>diversité</a:t>
            </a:r>
            <a:r>
              <a:rPr lang="en-US" sz="1200" baseline="0" dirty="0" smtClean="0"/>
              <a:t>.</a:t>
            </a:r>
            <a:endParaRPr lang="en-US" sz="1200" dirty="0" smtClean="0"/>
          </a:p>
          <a:p>
            <a:pPr marL="171450" indent="-171450">
              <a:buFont typeface="Arial" panose="020B0604020202020204" pitchFamily="34" charset="0"/>
              <a:buChar char="•"/>
            </a:pPr>
            <a:r>
              <a:rPr lang="en-US" sz="1200" dirty="0" smtClean="0"/>
              <a:t>Multi platform: </a:t>
            </a:r>
            <a:r>
              <a:rPr lang="en-US" sz="1200" baseline="0" dirty="0" err="1" smtClean="0"/>
              <a:t>Servir</a:t>
            </a:r>
            <a:r>
              <a:rPr lang="en-US" sz="1200" baseline="0" dirty="0" smtClean="0"/>
              <a:t> tout le monde, </a:t>
            </a:r>
            <a:r>
              <a:rPr lang="en-US" sz="1200" baseline="0" dirty="0" err="1" smtClean="0"/>
              <a:t>quel</a:t>
            </a:r>
            <a:r>
              <a:rPr lang="en-US" sz="1200" baseline="0" dirty="0" smtClean="0"/>
              <a:t> que </a:t>
            </a:r>
            <a:r>
              <a:rPr lang="en-US" sz="1200" baseline="0" dirty="0" err="1" smtClean="0"/>
              <a:t>soit</a:t>
            </a:r>
            <a:r>
              <a:rPr lang="en-US" sz="1200" baseline="0" dirty="0" smtClean="0"/>
              <a:t> le portable.</a:t>
            </a:r>
            <a:endParaRPr lang="en-US" sz="1200" dirty="0" smtClean="0"/>
          </a:p>
          <a:p>
            <a:pPr marL="171450" indent="-171450">
              <a:buFont typeface="Arial" panose="020B0604020202020204" pitchFamily="34" charset="0"/>
              <a:buChar char="•"/>
            </a:pPr>
            <a:r>
              <a:rPr lang="en-US" sz="1200" dirty="0" err="1" smtClean="0"/>
              <a:t>Appliquer</a:t>
            </a:r>
            <a:r>
              <a:rPr lang="en-US" sz="1200" dirty="0" smtClean="0"/>
              <a:t> </a:t>
            </a:r>
            <a:r>
              <a:rPr lang="en-US" sz="1200" dirty="0" err="1" smtClean="0"/>
              <a:t>en</a:t>
            </a:r>
            <a:r>
              <a:rPr lang="en-US" sz="1200" dirty="0" smtClean="0"/>
              <a:t> temps </a:t>
            </a:r>
            <a:r>
              <a:rPr lang="en-US" sz="1200" dirty="0" err="1" smtClean="0"/>
              <a:t>réel</a:t>
            </a:r>
            <a:r>
              <a:rPr lang="en-US" sz="1200" dirty="0" smtClean="0"/>
              <a:t>: </a:t>
            </a:r>
            <a:r>
              <a:rPr lang="en-US" sz="1200" baseline="0" dirty="0" err="1" smtClean="0"/>
              <a:t>mettre</a:t>
            </a:r>
            <a:r>
              <a:rPr lang="en-US" sz="1200" baseline="0" dirty="0" smtClean="0"/>
              <a:t> à jour, modifier </a:t>
            </a:r>
            <a:r>
              <a:rPr lang="en-US" sz="1200" baseline="0" dirty="0" err="1" smtClean="0"/>
              <a:t>en</a:t>
            </a:r>
            <a:r>
              <a:rPr lang="en-US" sz="1200" baseline="0" dirty="0" smtClean="0"/>
              <a:t> temps reel.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REX: </a:t>
            </a:r>
            <a:r>
              <a:rPr lang="en-US" sz="1200" b="0" baseline="0" dirty="0" err="1" smtClean="0"/>
              <a:t>Obtenir</a:t>
            </a:r>
            <a:r>
              <a:rPr lang="en-US" sz="1200" b="0" baseline="0" dirty="0" smtClean="0"/>
              <a:t> les experiences pour </a:t>
            </a:r>
            <a:r>
              <a:rPr lang="en-US" sz="1200" b="0" baseline="0" dirty="0" err="1" smtClean="0"/>
              <a:t>améliorer</a:t>
            </a:r>
            <a:r>
              <a:rPr lang="en-US" sz="1200" b="0" baseline="0" dirty="0" smtClean="0"/>
              <a:t> </a:t>
            </a:r>
            <a:r>
              <a:rPr lang="en-US" sz="1200" b="0" baseline="0" dirty="0" err="1" smtClean="0"/>
              <a:t>Marvic</a:t>
            </a:r>
            <a:r>
              <a:rPr lang="en-US" sz="1200" b="0" baseline="0" dirty="0" smtClean="0"/>
              <a:t>.</a:t>
            </a:r>
            <a:endParaRPr lang="en-US" sz="1200" b="0" dirty="0" smtClean="0"/>
          </a:p>
          <a:p>
            <a:pPr marL="0" indent="0">
              <a:buFont typeface="Arial" panose="020B0604020202020204" pitchFamily="34" charset="0"/>
              <a:buNone/>
            </a:pPr>
            <a:endParaRPr lang="en-US"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15</a:t>
            </a:fld>
            <a:endParaRPr lang="en-US"/>
          </a:p>
        </p:txBody>
      </p:sp>
    </p:spTree>
    <p:extLst>
      <p:ext uri="{BB962C8B-B14F-4D97-AF65-F5344CB8AC3E}">
        <p14:creationId xmlns:p14="http://schemas.microsoft.com/office/powerpoint/2010/main" val="3156890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fr-FR" sz="1200" kern="1200" noProof="0" dirty="0" smtClean="0">
                <a:solidFill>
                  <a:schemeClr val="tx1"/>
                </a:solidFill>
                <a:latin typeface="+mn-lt"/>
                <a:ea typeface="+mn-ea"/>
                <a:cs typeface="+mn-cs"/>
              </a:rPr>
              <a:t>On a </a:t>
            </a:r>
            <a:r>
              <a:rPr lang="fr-FR" sz="1200" kern="1200" noProof="0" dirty="0" err="1" smtClean="0">
                <a:solidFill>
                  <a:schemeClr val="tx1"/>
                </a:solidFill>
                <a:latin typeface="+mn-lt"/>
                <a:ea typeface="+mn-ea"/>
                <a:cs typeface="+mn-cs"/>
              </a:rPr>
              <a:t>acquéri</a:t>
            </a:r>
            <a:r>
              <a:rPr lang="fr-FR" sz="1200" kern="1200" noProof="0" dirty="0" smtClean="0">
                <a:solidFill>
                  <a:schemeClr val="tx1"/>
                </a:solidFill>
                <a:latin typeface="+mn-lt"/>
                <a:ea typeface="+mn-ea"/>
                <a:cs typeface="+mn-cs"/>
              </a:rPr>
              <a:t> :</a:t>
            </a:r>
          </a:p>
          <a:p>
            <a:pPr marL="171450" indent="-171450">
              <a:buFont typeface="Arial" panose="020B0604020202020204" pitchFamily="34" charset="0"/>
              <a:buChar char="•"/>
            </a:pPr>
            <a:r>
              <a:rPr lang="fr-FR" sz="1200" kern="1200" noProof="0" dirty="0" smtClean="0">
                <a:solidFill>
                  <a:schemeClr val="tx1"/>
                </a:solidFill>
                <a:latin typeface="+mn-lt"/>
                <a:ea typeface="+mn-ea"/>
                <a:cs typeface="+mn-cs"/>
              </a:rPr>
              <a:t>Découvrir le marché.</a:t>
            </a:r>
          </a:p>
          <a:p>
            <a:pPr marL="171450" indent="-171450">
              <a:buFont typeface="Arial" panose="020B0604020202020204" pitchFamily="34" charset="0"/>
              <a:buChar char="•"/>
            </a:pPr>
            <a:r>
              <a:rPr lang="fr-FR" sz="1200" kern="1200" noProof="0" dirty="0" smtClean="0">
                <a:solidFill>
                  <a:schemeClr val="tx1"/>
                </a:solidFill>
                <a:latin typeface="+mn-lt"/>
                <a:ea typeface="+mn-ea"/>
                <a:cs typeface="+mn-cs"/>
              </a:rPr>
              <a:t>Donner le orientation de </a:t>
            </a:r>
            <a:r>
              <a:rPr lang="fr-FR" sz="1200" kern="1200" noProof="0" dirty="0" err="1" smtClean="0">
                <a:solidFill>
                  <a:schemeClr val="tx1"/>
                </a:solidFill>
                <a:latin typeface="+mn-lt"/>
                <a:ea typeface="+mn-ea"/>
                <a:cs typeface="+mn-cs"/>
              </a:rPr>
              <a:t>developpement</a:t>
            </a:r>
            <a:r>
              <a:rPr lang="fr-FR" sz="1200" kern="1200" noProof="0" dirty="0" smtClean="0">
                <a:solidFill>
                  <a:schemeClr val="tx1"/>
                </a:solidFill>
                <a:latin typeface="+mn-lt"/>
                <a:ea typeface="+mn-ea"/>
                <a:cs typeface="+mn-cs"/>
              </a:rPr>
              <a:t> de produit.</a:t>
            </a:r>
          </a:p>
          <a:p>
            <a:pPr marL="171450" indent="-171450">
              <a:buFont typeface="Arial" panose="020B0604020202020204" pitchFamily="34" charset="0"/>
              <a:buChar char="•"/>
            </a:pPr>
            <a:r>
              <a:rPr lang="fr-FR" sz="1200" kern="1200" noProof="0" dirty="0" smtClean="0">
                <a:solidFill>
                  <a:schemeClr val="tx1"/>
                </a:solidFill>
                <a:latin typeface="+mn-lt"/>
                <a:ea typeface="+mn-ea"/>
                <a:cs typeface="+mn-cs"/>
              </a:rPr>
              <a:t>Analyser les besoins</a:t>
            </a:r>
          </a:p>
          <a:p>
            <a:pPr marL="171450" indent="-171450">
              <a:buFont typeface="Arial" panose="020B0604020202020204" pitchFamily="34" charset="0"/>
              <a:buChar char="•"/>
            </a:pPr>
            <a:r>
              <a:rPr lang="fr-FR" sz="1200" kern="1200" noProof="0" dirty="0" smtClean="0">
                <a:solidFill>
                  <a:schemeClr val="tx1"/>
                </a:solidFill>
                <a:latin typeface="+mn-lt"/>
                <a:ea typeface="+mn-ea"/>
                <a:cs typeface="+mn-cs"/>
              </a:rPr>
              <a:t>Choisir les techno qui le plus correspondance.</a:t>
            </a:r>
          </a:p>
          <a:p>
            <a:pPr marL="171450" indent="-171450">
              <a:buFont typeface="Arial" panose="020B0604020202020204" pitchFamily="34" charset="0"/>
              <a:buChar char="•"/>
            </a:pPr>
            <a:r>
              <a:rPr lang="fr-FR" sz="1200" kern="1200" noProof="0" dirty="0" smtClean="0">
                <a:solidFill>
                  <a:schemeClr val="tx1"/>
                </a:solidFill>
                <a:latin typeface="+mn-lt"/>
                <a:ea typeface="+mn-ea"/>
                <a:cs typeface="+mn-cs"/>
              </a:rPr>
              <a:t>Gérer les risques.</a:t>
            </a:r>
          </a:p>
          <a:p>
            <a:endParaRPr lang="fr-FR" noProof="0" dirty="0"/>
          </a:p>
        </p:txBody>
      </p:sp>
      <p:sp>
        <p:nvSpPr>
          <p:cNvPr id="4" name="Slide Number Placeholder 3"/>
          <p:cNvSpPr>
            <a:spLocks noGrp="1"/>
          </p:cNvSpPr>
          <p:nvPr>
            <p:ph type="sldNum" sz="quarter" idx="10"/>
          </p:nvPr>
        </p:nvSpPr>
        <p:spPr/>
        <p:txBody>
          <a:bodyPr/>
          <a:lstStyle/>
          <a:p>
            <a:fld id="{A06BD507-F356-4F64-8E6D-CA9D505BE898}" type="slidenum">
              <a:rPr lang="en-US" smtClean="0"/>
              <a:t>16</a:t>
            </a:fld>
            <a:endParaRPr lang="en-US"/>
          </a:p>
        </p:txBody>
      </p:sp>
    </p:spTree>
    <p:extLst>
      <p:ext uri="{BB962C8B-B14F-4D97-AF65-F5344CB8AC3E}">
        <p14:creationId xmlns:p14="http://schemas.microsoft.com/office/powerpoint/2010/main" val="50013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Marvic</a:t>
            </a:r>
            <a:r>
              <a:rPr lang="fr-FR" sz="1200" b="0" i="0" kern="1200" dirty="0" smtClean="0">
                <a:solidFill>
                  <a:schemeClr val="tx1"/>
                </a:solidFill>
                <a:effectLst/>
                <a:latin typeface="+mn-lt"/>
                <a:ea typeface="+mn-ea"/>
                <a:cs typeface="+mn-cs"/>
              </a:rPr>
              <a:t>, gestion du projet très facile, pratique et performance.</a:t>
            </a:r>
          </a:p>
          <a:p>
            <a:r>
              <a:rPr lang="fr-FR" sz="1200" b="0" i="0" kern="1200" dirty="0" smtClean="0">
                <a:solidFill>
                  <a:schemeClr val="tx1"/>
                </a:solidFill>
                <a:effectLst/>
                <a:latin typeface="+mn-lt"/>
                <a:ea typeface="+mn-ea"/>
                <a:cs typeface="+mn-cs"/>
              </a:rPr>
              <a:t>Je vous remercie de votre attention.</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Parce que mon limite du </a:t>
            </a:r>
            <a:r>
              <a:rPr lang="fr-FR" sz="1200" b="0" i="0" kern="1200" dirty="0" err="1" smtClean="0">
                <a:solidFill>
                  <a:schemeClr val="tx1"/>
                </a:solidFill>
                <a:effectLst/>
                <a:latin typeface="+mn-lt"/>
                <a:ea typeface="+mn-ea"/>
                <a:cs typeface="+mn-cs"/>
              </a:rPr>
              <a:t>francais</a:t>
            </a:r>
            <a:r>
              <a:rPr lang="fr-FR" sz="1200" b="0" i="0" kern="1200" dirty="0" smtClean="0">
                <a:solidFill>
                  <a:schemeClr val="tx1"/>
                </a:solidFill>
                <a:effectLst/>
                <a:latin typeface="+mn-lt"/>
                <a:ea typeface="+mn-ea"/>
                <a:cs typeface="+mn-cs"/>
              </a:rPr>
              <a:t>, je parlerai vietnamien. Je vous remercie de votre compréhension.</a:t>
            </a:r>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17</a:t>
            </a:fld>
            <a:endParaRPr lang="en-US"/>
          </a:p>
        </p:txBody>
      </p:sp>
    </p:spTree>
    <p:extLst>
      <p:ext uri="{BB962C8B-B14F-4D97-AF65-F5344CB8AC3E}">
        <p14:creationId xmlns:p14="http://schemas.microsoft.com/office/powerpoint/2010/main" val="505369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smtClean="0">
                <a:solidFill>
                  <a:schemeClr val="tx1"/>
                </a:solidFill>
                <a:effectLst/>
                <a:latin typeface="+mn-lt"/>
                <a:ea typeface="+mn-ea"/>
                <a:cs typeface="+mn-cs"/>
              </a:rPr>
              <a:t>On passe au</a:t>
            </a:r>
            <a:r>
              <a:rPr lang="en-US" baseline="0" dirty="0" smtClean="0"/>
              <a:t> </a:t>
            </a:r>
            <a:r>
              <a:rPr lang="en-US" baseline="0" dirty="0" err="1" smtClean="0"/>
              <a:t>contenu</a:t>
            </a:r>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2</a:t>
            </a:fld>
            <a:endParaRPr lang="en-US"/>
          </a:p>
        </p:txBody>
      </p:sp>
    </p:spTree>
    <p:extLst>
      <p:ext uri="{BB962C8B-B14F-4D97-AF65-F5344CB8AC3E}">
        <p14:creationId xmlns:p14="http://schemas.microsoft.com/office/powerpoint/2010/main" val="4123764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err="1" smtClean="0">
                <a:solidFill>
                  <a:schemeClr val="tx1"/>
                </a:solidFill>
                <a:effectLst/>
                <a:latin typeface="+mn-lt"/>
                <a:ea typeface="+mn-ea"/>
                <a:cs typeface="+mn-cs"/>
              </a:rPr>
              <a:t>Étudiant</a:t>
            </a:r>
            <a:r>
              <a:rPr lang="en-GB" sz="1200" b="1" kern="1200" dirty="0" smtClean="0">
                <a:solidFill>
                  <a:schemeClr val="tx1"/>
                </a:solidFill>
                <a:effectLst/>
                <a:latin typeface="+mn-lt"/>
                <a:ea typeface="+mn-ea"/>
                <a:cs typeface="+mn-cs"/>
              </a:rPr>
              <a:t>, </a:t>
            </a:r>
            <a:r>
              <a:rPr lang="en-GB" sz="1200" b="1" kern="1200" dirty="0" err="1" smtClean="0">
                <a:solidFill>
                  <a:schemeClr val="tx1"/>
                </a:solidFill>
                <a:effectLst/>
                <a:latin typeface="+mn-lt"/>
                <a:ea typeface="+mn-ea"/>
                <a:cs typeface="+mn-cs"/>
              </a:rPr>
              <a:t>jeune</a:t>
            </a:r>
            <a:r>
              <a:rPr lang="en-GB" sz="1200" b="1" kern="1200" dirty="0" smtClean="0">
                <a:solidFill>
                  <a:schemeClr val="tx1"/>
                </a:solidFill>
                <a:effectLst/>
                <a:latin typeface="+mn-lt"/>
                <a:ea typeface="+mn-ea"/>
                <a:cs typeface="+mn-cs"/>
              </a:rPr>
              <a:t> </a:t>
            </a:r>
            <a:r>
              <a:rPr lang="en-GB" sz="1200" b="1" kern="1200" dirty="0" err="1" smtClean="0">
                <a:solidFill>
                  <a:schemeClr val="tx1"/>
                </a:solidFill>
                <a:effectLst/>
                <a:latin typeface="+mn-lt"/>
                <a:ea typeface="+mn-ea"/>
                <a:cs typeface="+mn-cs"/>
              </a:rPr>
              <a:t>diplomé</a:t>
            </a:r>
            <a:r>
              <a:rPr lang="en-GB" sz="1200" b="1"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Marvic</a:t>
            </a:r>
            <a:r>
              <a:rPr lang="fr-FR" sz="1200" kern="1200" dirty="0" smtClean="0">
                <a:solidFill>
                  <a:schemeClr val="tx1"/>
                </a:solidFill>
                <a:effectLst/>
                <a:latin typeface="+mn-lt"/>
                <a:ea typeface="+mn-ea"/>
                <a:cs typeface="+mn-cs"/>
              </a:rPr>
              <a:t> permet les étudiants, les jeune </a:t>
            </a:r>
            <a:r>
              <a:rPr lang="fr-FR" sz="1200" kern="1200" dirty="0" err="1" smtClean="0">
                <a:solidFill>
                  <a:schemeClr val="tx1"/>
                </a:solidFill>
                <a:effectLst/>
                <a:latin typeface="+mn-lt"/>
                <a:ea typeface="+mn-ea"/>
                <a:cs typeface="+mn-cs"/>
              </a:rPr>
              <a:t>diplomé</a:t>
            </a:r>
            <a:r>
              <a:rPr lang="fr-FR" sz="1200" kern="1200" dirty="0" smtClean="0">
                <a:solidFill>
                  <a:schemeClr val="tx1"/>
                </a:solidFill>
                <a:effectLst/>
                <a:latin typeface="+mn-lt"/>
                <a:ea typeface="+mn-ea"/>
                <a:cs typeface="+mn-cs"/>
              </a:rPr>
              <a:t> bien gérer les tâches, définir la priorité des missions, le temps et du coup, ils gagneront.</a:t>
            </a:r>
          </a:p>
          <a:p>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3</a:t>
            </a:fld>
            <a:endParaRPr lang="en-US"/>
          </a:p>
        </p:txBody>
      </p:sp>
    </p:spTree>
    <p:extLst>
      <p:ext uri="{BB962C8B-B14F-4D97-AF65-F5344CB8AC3E}">
        <p14:creationId xmlns:p14="http://schemas.microsoft.com/office/powerpoint/2010/main" val="346031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effectLst/>
                <a:latin typeface="+mn-lt"/>
                <a:ea typeface="+mn-ea"/>
                <a:cs typeface="+mn-cs"/>
              </a:rPr>
              <a:t>Senior</a:t>
            </a:r>
            <a:r>
              <a:rPr lang="fr-FR" sz="1200" kern="1200" dirty="0" smtClean="0">
                <a:solidFill>
                  <a:schemeClr val="tx1"/>
                </a:solidFill>
                <a:effectLst/>
                <a:latin typeface="+mn-lt"/>
                <a:ea typeface="+mn-ea"/>
                <a:cs typeface="+mn-cs"/>
              </a:rPr>
              <a:t> : </a:t>
            </a:r>
            <a:r>
              <a:rPr lang="fr-FR" sz="1200" kern="1200" dirty="0" err="1" smtClean="0">
                <a:solidFill>
                  <a:schemeClr val="tx1"/>
                </a:solidFill>
                <a:effectLst/>
                <a:latin typeface="+mn-lt"/>
                <a:ea typeface="+mn-ea"/>
                <a:cs typeface="+mn-cs"/>
              </a:rPr>
              <a:t>Marvic</a:t>
            </a:r>
            <a:r>
              <a:rPr lang="fr-FR" sz="1200" kern="1200" dirty="0" smtClean="0">
                <a:solidFill>
                  <a:schemeClr val="tx1"/>
                </a:solidFill>
                <a:effectLst/>
                <a:latin typeface="+mn-lt"/>
                <a:ea typeface="+mn-ea"/>
                <a:cs typeface="+mn-cs"/>
              </a:rPr>
              <a:t> bien accompagne avec les seniors dans ses boulots, améliorer le performance, économiser les coutes et </a:t>
            </a:r>
            <a:r>
              <a:rPr lang="fr-FR" sz="1200" kern="1200" dirty="0" err="1" smtClean="0">
                <a:solidFill>
                  <a:schemeClr val="tx1"/>
                </a:solidFill>
                <a:effectLst/>
                <a:latin typeface="+mn-lt"/>
                <a:ea typeface="+mn-ea"/>
                <a:cs typeface="+mn-cs"/>
              </a:rPr>
              <a:t>faciler</a:t>
            </a:r>
            <a:r>
              <a:rPr lang="fr-FR" sz="1200" kern="1200" dirty="0" smtClean="0">
                <a:solidFill>
                  <a:schemeClr val="tx1"/>
                </a:solidFill>
                <a:effectLst/>
                <a:latin typeface="+mn-lt"/>
                <a:ea typeface="+mn-ea"/>
                <a:cs typeface="+mn-cs"/>
              </a:rPr>
              <a:t> d'utilisation.</a:t>
            </a:r>
            <a:endParaRPr lang="en-GB"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4</a:t>
            </a:fld>
            <a:endParaRPr lang="en-US"/>
          </a:p>
        </p:txBody>
      </p:sp>
    </p:spTree>
    <p:extLst>
      <p:ext uri="{BB962C8B-B14F-4D97-AF65-F5344CB8AC3E}">
        <p14:creationId xmlns:p14="http://schemas.microsoft.com/office/powerpoint/2010/main" val="560622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Le travail en équipe met à contribution les connaissances et les compétences techniques et comportementales de chacun de ses membres pour réaliser une activité en entreprise.</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Il a les avantages suivants:</a:t>
            </a:r>
          </a:p>
          <a:p>
            <a:pPr marL="171450" lvl="0" indent="-171450">
              <a:buFontTx/>
              <a:buChar char="-"/>
            </a:pPr>
            <a:r>
              <a:rPr lang="fr-FR" sz="1200" kern="1200" dirty="0" smtClean="0">
                <a:solidFill>
                  <a:schemeClr val="tx1"/>
                </a:solidFill>
                <a:effectLst/>
                <a:latin typeface="+mn-lt"/>
                <a:ea typeface="+mn-ea"/>
                <a:cs typeface="+mn-cs"/>
              </a:rPr>
              <a:t>Partager les tâches pour rendre avantageux le travail d’équipe.</a:t>
            </a:r>
          </a:p>
          <a:p>
            <a:pPr marL="171450" lvl="0" indent="-171450">
              <a:buFontTx/>
              <a:buChar char="-"/>
            </a:pPr>
            <a:r>
              <a:rPr lang="fr-FR" sz="1200" kern="1200" dirty="0" smtClean="0">
                <a:solidFill>
                  <a:schemeClr val="tx1"/>
                </a:solidFill>
                <a:effectLst/>
                <a:latin typeface="+mn-lt"/>
                <a:ea typeface="+mn-ea"/>
                <a:cs typeface="+mn-cs"/>
              </a:rPr>
              <a:t>Favoriser la responsabilisation des membres de l’équipe au travail.</a:t>
            </a:r>
          </a:p>
          <a:p>
            <a:pPr marL="171450" lvl="0" indent="-171450">
              <a:buFontTx/>
              <a:buChar char="-"/>
            </a:pPr>
            <a:r>
              <a:rPr lang="fr-FR" sz="1200" kern="1200" dirty="0" smtClean="0">
                <a:solidFill>
                  <a:schemeClr val="tx1"/>
                </a:solidFill>
                <a:effectLst/>
                <a:latin typeface="+mn-lt"/>
                <a:ea typeface="+mn-ea"/>
                <a:cs typeface="+mn-cs"/>
              </a:rPr>
              <a:t>Acquérir de nouvelles perspectives, nouvelles connaissances.</a:t>
            </a:r>
          </a:p>
          <a:p>
            <a:pPr marL="171450" lvl="0" indent="-171450">
              <a:buFontTx/>
              <a:buChar char="-"/>
            </a:pPr>
            <a:r>
              <a:rPr lang="fr-FR" sz="1200" kern="1200" dirty="0" smtClean="0">
                <a:solidFill>
                  <a:schemeClr val="tx1"/>
                </a:solidFill>
                <a:effectLst/>
                <a:latin typeface="+mn-lt"/>
                <a:ea typeface="+mn-ea"/>
                <a:cs typeface="+mn-cs"/>
              </a:rPr>
              <a:t>Encourager la prise de risque.</a:t>
            </a:r>
          </a:p>
          <a:p>
            <a:pPr marL="171450" lvl="0" indent="-171450">
              <a:buFontTx/>
              <a:buChar char="-"/>
            </a:pPr>
            <a:r>
              <a:rPr lang="fr-FR" sz="1200" kern="1200" dirty="0" smtClean="0">
                <a:solidFill>
                  <a:schemeClr val="tx1"/>
                </a:solidFill>
                <a:effectLst/>
                <a:latin typeface="+mn-lt"/>
                <a:ea typeface="+mn-ea"/>
                <a:cs typeface="+mn-cs"/>
              </a:rPr>
              <a:t>Privilégier l’esprit créatif et d’apprentissage.</a:t>
            </a:r>
          </a:p>
          <a:p>
            <a:pPr marL="171450" lvl="0" indent="-171450">
              <a:buFontTx/>
              <a:buChar char="-"/>
            </a:pPr>
            <a:r>
              <a:rPr lang="fr-FR" sz="1200" kern="1200" dirty="0" smtClean="0">
                <a:solidFill>
                  <a:schemeClr val="tx1"/>
                </a:solidFill>
                <a:effectLst/>
                <a:latin typeface="+mn-lt"/>
                <a:ea typeface="+mn-ea"/>
                <a:cs typeface="+mn-cs"/>
              </a:rPr>
              <a:t>Augmenter le performance.</a:t>
            </a:r>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5</a:t>
            </a:fld>
            <a:endParaRPr lang="en-US"/>
          </a:p>
        </p:txBody>
      </p:sp>
    </p:spTree>
    <p:extLst>
      <p:ext uri="{BB962C8B-B14F-4D97-AF65-F5344CB8AC3E}">
        <p14:creationId xmlns:p14="http://schemas.microsoft.com/office/powerpoint/2010/main" val="4122476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On a 3 </a:t>
            </a:r>
            <a:r>
              <a:rPr lang="en-GB" sz="1200" kern="1200" dirty="0" err="1" smtClean="0">
                <a:solidFill>
                  <a:schemeClr val="tx1"/>
                </a:solidFill>
                <a:effectLst/>
                <a:latin typeface="+mn-lt"/>
                <a:ea typeface="+mn-ea"/>
                <a:cs typeface="+mn-cs"/>
              </a:rPr>
              <a:t>rôles</a:t>
            </a:r>
            <a:r>
              <a:rPr lang="en-GB" sz="1200" kern="1200" dirty="0" smtClean="0">
                <a:solidFill>
                  <a:schemeClr val="tx1"/>
                </a:solidFill>
                <a:effectLst/>
                <a:latin typeface="+mn-lt"/>
                <a:ea typeface="+mn-ea"/>
                <a:cs typeface="+mn-cs"/>
              </a:rPr>
              <a:t> : Chef du </a:t>
            </a:r>
            <a:r>
              <a:rPr lang="en-GB" sz="1200" kern="1200" dirty="0" err="1" smtClean="0">
                <a:solidFill>
                  <a:schemeClr val="tx1"/>
                </a:solidFill>
                <a:effectLst/>
                <a:latin typeface="+mn-lt"/>
                <a:ea typeface="+mn-ea"/>
                <a:cs typeface="+mn-cs"/>
              </a:rPr>
              <a:t>produit</a:t>
            </a:r>
            <a:r>
              <a:rPr lang="en-GB" sz="1200" kern="1200" dirty="0" smtClean="0">
                <a:solidFill>
                  <a:schemeClr val="tx1"/>
                </a:solidFill>
                <a:effectLst/>
                <a:latin typeface="+mn-lt"/>
                <a:ea typeface="+mn-ea"/>
                <a:cs typeface="+mn-cs"/>
              </a:rPr>
              <a:t>, Scrum</a:t>
            </a:r>
            <a:r>
              <a:rPr lang="en-GB" sz="1200" kern="1200" baseline="0" dirty="0" smtClean="0">
                <a:solidFill>
                  <a:schemeClr val="tx1"/>
                </a:solidFill>
                <a:effectLst/>
                <a:latin typeface="+mn-lt"/>
                <a:ea typeface="+mn-ea"/>
                <a:cs typeface="+mn-cs"/>
              </a:rPr>
              <a:t> Master</a:t>
            </a:r>
            <a:r>
              <a:rPr lang="en-GB" sz="1200" kern="1200" dirty="0" smtClean="0">
                <a:solidFill>
                  <a:schemeClr val="tx1"/>
                </a:solidFill>
                <a:effectLst/>
                <a:latin typeface="+mn-lt"/>
                <a:ea typeface="+mn-ea"/>
                <a:cs typeface="+mn-cs"/>
              </a:rPr>
              <a:t> et </a:t>
            </a:r>
            <a:r>
              <a:rPr lang="en-GB" sz="1200" kern="1200" dirty="0" err="1" smtClean="0">
                <a:solidFill>
                  <a:schemeClr val="tx1"/>
                </a:solidFill>
                <a:effectLst/>
                <a:latin typeface="+mn-lt"/>
                <a:ea typeface="+mn-ea"/>
                <a:cs typeface="+mn-cs"/>
              </a:rPr>
              <a:t>l’équipe</a:t>
            </a:r>
            <a:r>
              <a:rPr lang="en-GB" sz="1200" kern="1200" dirty="0" smtClean="0">
                <a:solidFill>
                  <a:schemeClr val="tx1"/>
                </a:solidFill>
                <a:effectLst/>
                <a:latin typeface="+mn-lt"/>
                <a:ea typeface="+mn-ea"/>
                <a:cs typeface="+mn-cs"/>
              </a:rPr>
              <a:t> de </a:t>
            </a:r>
            <a:r>
              <a:rPr lang="en-GB" sz="1200" kern="1200" dirty="0" err="1" smtClean="0">
                <a:solidFill>
                  <a:schemeClr val="tx1"/>
                </a:solidFill>
                <a:effectLst/>
                <a:latin typeface="+mn-lt"/>
                <a:ea typeface="+mn-ea"/>
                <a:cs typeface="+mn-cs"/>
              </a:rPr>
              <a:t>développement</a:t>
            </a:r>
            <a:r>
              <a:rPr lang="en-GB"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Chef de </a:t>
            </a:r>
            <a:r>
              <a:rPr lang="en-US" sz="1200" b="0" i="0" kern="1200" dirty="0" err="1" smtClean="0">
                <a:solidFill>
                  <a:schemeClr val="tx1"/>
                </a:solidFill>
                <a:effectLst/>
                <a:latin typeface="+mn-lt"/>
                <a:ea typeface="+mn-ea"/>
                <a:cs typeface="+mn-cs"/>
              </a:rPr>
              <a:t>produit</a:t>
            </a:r>
            <a:r>
              <a:rPr lang="en-GB" sz="1200" kern="1200" dirty="0" smtClean="0">
                <a:solidFill>
                  <a:schemeClr val="tx1"/>
                </a:solidFill>
                <a:effectLst/>
                <a:latin typeface="+mn-lt"/>
                <a:ea typeface="+mn-ea"/>
                <a:cs typeface="+mn-cs"/>
              </a:rPr>
              <a:t> :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connecter entre l'équipe et les parties prenantes, les clients et l'équipe de développement.</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Les compétences de communications est le plus important.</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Bien gérer le projet, déterminer la priorité et bien diviser les tâches.</a:t>
            </a:r>
          </a:p>
          <a:p>
            <a:pPr marL="628650" lvl="1" indent="-171450">
              <a:buFont typeface="Arial" panose="020B0604020202020204" pitchFamily="34" charset="0"/>
              <a:buChar char="•"/>
            </a:pPr>
            <a:r>
              <a:rPr lang="en-GB" sz="1200" kern="1200" dirty="0" smtClean="0">
                <a:solidFill>
                  <a:schemeClr val="tx1"/>
                </a:solidFill>
                <a:effectLst/>
                <a:latin typeface="+mn-lt"/>
                <a:ea typeface="+mn-ea"/>
                <a:cs typeface="+mn-cs"/>
              </a:rPr>
              <a:t>Scrum</a:t>
            </a:r>
            <a:r>
              <a:rPr lang="en-GB" sz="1200" kern="1200" baseline="0" dirty="0" smtClean="0">
                <a:solidFill>
                  <a:schemeClr val="tx1"/>
                </a:solidFill>
                <a:effectLst/>
                <a:latin typeface="+mn-lt"/>
                <a:ea typeface="+mn-ea"/>
                <a:cs typeface="+mn-cs"/>
              </a:rPr>
              <a:t> Master</a:t>
            </a:r>
            <a:r>
              <a:rPr lang="en-GB" sz="1200" kern="1200" dirty="0" smtClean="0">
                <a:solidFill>
                  <a:schemeClr val="tx1"/>
                </a:solidFill>
                <a:effectLst/>
                <a:latin typeface="+mn-lt"/>
                <a:ea typeface="+mn-ea"/>
                <a:cs typeface="+mn-cs"/>
              </a:rPr>
              <a:t>: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Collaborer avec Chef du produit pour surveiller le progressive de travail et gérer le projet.</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Garantir le rythme de projet marche bien et </a:t>
            </a:r>
            <a:r>
              <a:rPr lang="fr-FR" sz="1200" kern="1200" dirty="0" err="1" smtClean="0">
                <a:solidFill>
                  <a:schemeClr val="tx1"/>
                </a:solidFill>
                <a:effectLst/>
                <a:latin typeface="+mn-lt"/>
                <a:ea typeface="+mn-ea"/>
                <a:cs typeface="+mn-cs"/>
              </a:rPr>
              <a:t>fluilde</a:t>
            </a:r>
            <a:r>
              <a:rPr lang="fr-FR"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GB" sz="1200" kern="1200" dirty="0" err="1" smtClean="0">
                <a:solidFill>
                  <a:schemeClr val="tx1"/>
                </a:solidFill>
                <a:effectLst/>
                <a:latin typeface="+mn-lt"/>
                <a:ea typeface="+mn-ea"/>
                <a:cs typeface="+mn-cs"/>
              </a:rPr>
              <a:t>Équipe</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développement</a:t>
            </a:r>
            <a:r>
              <a:rPr lang="en-GB" sz="1200" kern="1200" dirty="0" smtClean="0">
                <a:solidFill>
                  <a:schemeClr val="tx1"/>
                </a:solidFill>
                <a:effectLst/>
                <a:latin typeface="+mn-lt"/>
                <a:ea typeface="+mn-ea"/>
                <a:cs typeface="+mn-cs"/>
              </a:rPr>
              <a:t> :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Les personnes qui feront tout le travail nécessaire pour augmenter la valeur du produit après chaque Sprint.</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L'équipe est encouragée à discuter directement avec les parties prenantes pour bien comprendre. Du coup satisfaire les besoins des clients.</a:t>
            </a:r>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6</a:t>
            </a:fld>
            <a:endParaRPr lang="en-US"/>
          </a:p>
        </p:txBody>
      </p:sp>
    </p:spTree>
    <p:extLst>
      <p:ext uri="{BB962C8B-B14F-4D97-AF65-F5344CB8AC3E}">
        <p14:creationId xmlns:p14="http://schemas.microsoft.com/office/powerpoint/2010/main" val="3163564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Le sprint est une période de temps de déterminer le délai pour concentrer les tâches importants, en général, pendant 2 semaines.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Bien déterminer les tâches permet l'équipe de bien </a:t>
            </a:r>
            <a:r>
              <a:rPr lang="fr-FR" sz="1200" kern="1200" dirty="0" err="1" smtClean="0">
                <a:solidFill>
                  <a:schemeClr val="tx1"/>
                </a:solidFill>
                <a:effectLst/>
                <a:latin typeface="+mn-lt"/>
                <a:ea typeface="+mn-ea"/>
                <a:cs typeface="+mn-cs"/>
              </a:rPr>
              <a:t>advancer</a:t>
            </a:r>
            <a:r>
              <a:rPr lang="fr-FR"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7</a:t>
            </a:fld>
            <a:endParaRPr lang="en-US"/>
          </a:p>
        </p:txBody>
      </p:sp>
    </p:spTree>
    <p:extLst>
      <p:ext uri="{BB962C8B-B14F-4D97-AF65-F5344CB8AC3E}">
        <p14:creationId xmlns:p14="http://schemas.microsoft.com/office/powerpoint/2010/main" val="3943303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 coût est cher, </a:t>
            </a:r>
            <a:r>
              <a:rPr lang="fr-FR" sz="1200" b="0" i="0" kern="1200" dirty="0" err="1" smtClean="0">
                <a:solidFill>
                  <a:schemeClr val="tx1"/>
                </a:solidFill>
                <a:effectLst/>
                <a:latin typeface="+mn-lt"/>
                <a:ea typeface="+mn-ea"/>
                <a:cs typeface="+mn-cs"/>
              </a:rPr>
              <a:t>just</a:t>
            </a:r>
            <a:r>
              <a:rPr lang="fr-FR" sz="1200" b="0" i="0" kern="1200" dirty="0" smtClean="0">
                <a:solidFill>
                  <a:schemeClr val="tx1"/>
                </a:solidFill>
                <a:effectLst/>
                <a:latin typeface="+mn-lt"/>
                <a:ea typeface="+mn-ea"/>
                <a:cs typeface="+mn-cs"/>
              </a:rPr>
              <a:t> pour les grandes projets. </a:t>
            </a:r>
            <a:r>
              <a:rPr lang="fr-FR" sz="1200" b="0" i="0" kern="1200" dirty="0" smtClean="0">
                <a:solidFill>
                  <a:schemeClr val="tx1"/>
                </a:solidFill>
                <a:effectLst/>
                <a:latin typeface="+mn-lt"/>
                <a:ea typeface="+mn-ea"/>
                <a:cs typeface="+mn-cs"/>
              </a:rPr>
              <a:t>Exiger </a:t>
            </a:r>
            <a:r>
              <a:rPr lang="fr-FR" sz="1200" b="0" i="0" kern="1200" dirty="0" smtClean="0">
                <a:solidFill>
                  <a:schemeClr val="tx1"/>
                </a:solidFill>
                <a:effectLst/>
                <a:latin typeface="+mn-lt"/>
                <a:ea typeface="+mn-ea"/>
                <a:cs typeface="+mn-cs"/>
              </a:rPr>
              <a:t>haut niveau de compétence de la gestion.</a:t>
            </a:r>
          </a:p>
          <a:p>
            <a:r>
              <a:rPr lang="en-GB" b="1" dirty="0" smtClean="0"/>
              <a:t>Jira </a:t>
            </a:r>
          </a:p>
          <a:p>
            <a:r>
              <a:rPr lang="en-GB" dirty="0" err="1" smtClean="0"/>
              <a:t>Avantages</a:t>
            </a:r>
            <a:r>
              <a:rPr lang="en-GB" dirty="0" smtClean="0"/>
              <a:t> : </a:t>
            </a:r>
          </a:p>
          <a:p>
            <a:r>
              <a:rPr lang="en-GB" dirty="0" smtClean="0"/>
              <a:t>	</a:t>
            </a:r>
            <a:r>
              <a:rPr lang="fr-FR" dirty="0" smtClean="0"/>
              <a:t>fournir plein les services pour les professionnel.</a:t>
            </a:r>
          </a:p>
          <a:p>
            <a:r>
              <a:rPr lang="fr-FR" dirty="0" smtClean="0"/>
              <a:t> 	Les </a:t>
            </a:r>
            <a:r>
              <a:rPr lang="fr-FR" dirty="0" err="1" smtClean="0"/>
              <a:t>diagrams</a:t>
            </a:r>
            <a:r>
              <a:rPr lang="fr-FR" dirty="0" smtClean="0"/>
              <a:t> est clair et cohérent.</a:t>
            </a:r>
          </a:p>
          <a:p>
            <a:r>
              <a:rPr lang="fr-FR" dirty="0" smtClean="0"/>
              <a:t> 	Bonne personnalisation de l'utilisateur.</a:t>
            </a:r>
          </a:p>
          <a:p>
            <a:r>
              <a:rPr lang="fr-FR" dirty="0" smtClean="0"/>
              <a:t>Inconvénients : </a:t>
            </a:r>
          </a:p>
          <a:p>
            <a:r>
              <a:rPr lang="fr-FR" dirty="0" smtClean="0"/>
              <a:t>	Prendre beaucoup temps pour commencer.</a:t>
            </a:r>
          </a:p>
          <a:p>
            <a:r>
              <a:rPr lang="fr-FR" dirty="0" smtClean="0"/>
              <a:t> 	n’est pas convivial au </a:t>
            </a:r>
            <a:r>
              <a:rPr lang="fr-FR" dirty="0" err="1" smtClean="0"/>
              <a:t>débuteur</a:t>
            </a:r>
            <a:r>
              <a:rPr lang="fr-FR" dirty="0" smtClean="0"/>
              <a:t>.</a:t>
            </a:r>
          </a:p>
          <a:p>
            <a:r>
              <a:rPr lang="fr-FR" dirty="0" smtClean="0"/>
              <a:t>	Coût élevé ne convient pas aux petits et moyens projets.</a:t>
            </a:r>
          </a:p>
          <a:p>
            <a:r>
              <a:rPr lang="fr-FR" b="1" dirty="0" err="1" smtClean="0"/>
              <a:t>Monday</a:t>
            </a:r>
            <a:r>
              <a:rPr lang="fr-FR" b="1" dirty="0" smtClean="0"/>
              <a:t> : </a:t>
            </a:r>
          </a:p>
          <a:p>
            <a:r>
              <a:rPr lang="fr-FR" dirty="0" smtClean="0"/>
              <a:t>Avantages :</a:t>
            </a:r>
          </a:p>
          <a:p>
            <a:r>
              <a:rPr lang="fr-FR" dirty="0" smtClean="0"/>
              <a:t>	Interface moderne.</a:t>
            </a:r>
          </a:p>
          <a:p>
            <a:r>
              <a:rPr lang="fr-FR" dirty="0" smtClean="0"/>
              <a:t>	intégrer avec des fournisseurs de services tiers.</a:t>
            </a:r>
          </a:p>
          <a:p>
            <a:r>
              <a:rPr lang="fr-FR" dirty="0" smtClean="0"/>
              <a:t>Inconvénients :</a:t>
            </a:r>
          </a:p>
          <a:p>
            <a:r>
              <a:rPr lang="fr-FR" dirty="0" smtClean="0"/>
              <a:t>	Manquer Quick </a:t>
            </a:r>
            <a:r>
              <a:rPr lang="fr-FR" dirty="0" err="1" smtClean="0"/>
              <a:t>Helps</a:t>
            </a:r>
            <a:r>
              <a:rPr lang="fr-FR" dirty="0" smtClean="0"/>
              <a:t> pour aider les utilisateurs commencent plus rapide.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	Coût élevé.</a:t>
            </a:r>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8</a:t>
            </a:fld>
            <a:endParaRPr lang="en-US"/>
          </a:p>
        </p:txBody>
      </p:sp>
    </p:spTree>
    <p:extLst>
      <p:ext uri="{BB962C8B-B14F-4D97-AF65-F5344CB8AC3E}">
        <p14:creationId xmlns:p14="http://schemas.microsoft.com/office/powerpoint/2010/main" val="257548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 coût est cher, </a:t>
            </a:r>
            <a:r>
              <a:rPr lang="fr-FR" sz="1200" b="0" i="0" kern="1200" dirty="0" err="1" smtClean="0">
                <a:solidFill>
                  <a:schemeClr val="tx1"/>
                </a:solidFill>
                <a:effectLst/>
                <a:latin typeface="+mn-lt"/>
                <a:ea typeface="+mn-ea"/>
                <a:cs typeface="+mn-cs"/>
              </a:rPr>
              <a:t>just</a:t>
            </a:r>
            <a:r>
              <a:rPr lang="fr-FR" sz="1200" b="0" i="0" kern="1200" dirty="0" smtClean="0">
                <a:solidFill>
                  <a:schemeClr val="tx1"/>
                </a:solidFill>
                <a:effectLst/>
                <a:latin typeface="+mn-lt"/>
                <a:ea typeface="+mn-ea"/>
                <a:cs typeface="+mn-cs"/>
              </a:rPr>
              <a:t> pour les grandes projets. </a:t>
            </a:r>
            <a:r>
              <a:rPr lang="fr-FR" sz="1200" b="0" i="0" kern="1200" dirty="0" err="1" smtClean="0">
                <a:solidFill>
                  <a:schemeClr val="tx1"/>
                </a:solidFill>
                <a:effectLst/>
                <a:latin typeface="+mn-lt"/>
                <a:ea typeface="+mn-ea"/>
                <a:cs typeface="+mn-cs"/>
              </a:rPr>
              <a:t>Require</a:t>
            </a:r>
            <a:r>
              <a:rPr lang="fr-FR" sz="1200" b="0" i="0" kern="1200" dirty="0" smtClean="0">
                <a:solidFill>
                  <a:schemeClr val="tx1"/>
                </a:solidFill>
                <a:effectLst/>
                <a:latin typeface="+mn-lt"/>
                <a:ea typeface="+mn-ea"/>
                <a:cs typeface="+mn-cs"/>
              </a:rPr>
              <a:t> haut niveau de compétence de la gestion.</a:t>
            </a:r>
          </a:p>
          <a:p>
            <a:r>
              <a:rPr lang="fr-FR" b="1" dirty="0" err="1" smtClean="0"/>
              <a:t>Trello</a:t>
            </a:r>
            <a:r>
              <a:rPr lang="fr-FR" dirty="0" smtClean="0"/>
              <a:t> :</a:t>
            </a:r>
          </a:p>
          <a:p>
            <a:r>
              <a:rPr lang="fr-FR" dirty="0" smtClean="0"/>
              <a:t>Avantages :</a:t>
            </a:r>
          </a:p>
          <a:p>
            <a:r>
              <a:rPr lang="fr-FR" dirty="0" smtClean="0"/>
              <a:t>	Facile d’utilisation.</a:t>
            </a:r>
          </a:p>
          <a:p>
            <a:r>
              <a:rPr lang="fr-FR" dirty="0" smtClean="0"/>
              <a:t>	Gratuit.</a:t>
            </a:r>
          </a:p>
          <a:p>
            <a:r>
              <a:rPr lang="fr-FR" dirty="0" smtClean="0"/>
              <a:t>	Le plateforme est claire et cohérent.</a:t>
            </a:r>
          </a:p>
          <a:p>
            <a:r>
              <a:rPr lang="fr-FR" dirty="0" smtClean="0"/>
              <a:t>Inconvénients : </a:t>
            </a:r>
          </a:p>
          <a:p>
            <a:r>
              <a:rPr lang="fr-FR" dirty="0" smtClean="0"/>
              <a:t>	Les fonctions d’interaction n’est pas bien.</a:t>
            </a:r>
          </a:p>
          <a:p>
            <a:r>
              <a:rPr lang="fr-FR" dirty="0" smtClean="0"/>
              <a:t>	Ne convient pas à la gestion du temps.</a:t>
            </a:r>
          </a:p>
          <a:p>
            <a:r>
              <a:rPr lang="fr-FR" dirty="0" smtClean="0"/>
              <a:t>	Manquer le service du rapport de travail.</a:t>
            </a:r>
            <a:endParaRPr lang="en-US" dirty="0"/>
          </a:p>
        </p:txBody>
      </p:sp>
      <p:sp>
        <p:nvSpPr>
          <p:cNvPr id="4" name="Slide Number Placeholder 3"/>
          <p:cNvSpPr>
            <a:spLocks noGrp="1"/>
          </p:cNvSpPr>
          <p:nvPr>
            <p:ph type="sldNum" sz="quarter" idx="10"/>
          </p:nvPr>
        </p:nvSpPr>
        <p:spPr/>
        <p:txBody>
          <a:bodyPr/>
          <a:lstStyle/>
          <a:p>
            <a:fld id="{A06BD507-F356-4F64-8E6D-CA9D505BE898}" type="slidenum">
              <a:rPr lang="en-US" smtClean="0"/>
              <a:t>9</a:t>
            </a:fld>
            <a:endParaRPr lang="en-US"/>
          </a:p>
        </p:txBody>
      </p:sp>
    </p:spTree>
    <p:extLst>
      <p:ext uri="{BB962C8B-B14F-4D97-AF65-F5344CB8AC3E}">
        <p14:creationId xmlns:p14="http://schemas.microsoft.com/office/powerpoint/2010/main" val="1875464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4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47.sv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sv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11" Type="http://schemas.openxmlformats.org/officeDocument/2006/relationships/image" Target="../media/image38.png"/><Relationship Id="rId5" Type="http://schemas.openxmlformats.org/officeDocument/2006/relationships/image" Target="../media/image2.png"/><Relationship Id="rId10" Type="http://schemas.openxmlformats.org/officeDocument/2006/relationships/image" Target="../media/image47.svg"/><Relationship Id="rId4" Type="http://schemas.openxmlformats.org/officeDocument/2006/relationships/notesSlide" Target="../notesSlides/notesSlide13.xml"/><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31.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31.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gif"/><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1.png"/><Relationship Id="rId18" Type="http://schemas.openxmlformats.org/officeDocument/2006/relationships/image" Target="../media/image35.svg"/><Relationship Id="rId3" Type="http://schemas.openxmlformats.org/officeDocument/2006/relationships/image" Target="../media/image15.png"/><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5" Type="http://schemas.openxmlformats.org/officeDocument/2006/relationships/image" Target="../media/image22.png"/><Relationship Id="rId10" Type="http://schemas.openxmlformats.org/officeDocument/2006/relationships/image" Target="../media/image18.png"/><Relationship Id="rId19"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17.png"/><Relationship Id="rId14"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2726078" y="1272102"/>
            <a:ext cx="10749819" cy="2100252"/>
            <a:chOff x="0" y="0"/>
            <a:chExt cx="2831228" cy="553153"/>
          </a:xfrm>
        </p:grpSpPr>
        <p:sp>
          <p:nvSpPr>
            <p:cNvPr id="3" name="Freeform 3"/>
            <p:cNvSpPr/>
            <p:nvPr/>
          </p:nvSpPr>
          <p:spPr>
            <a:xfrm>
              <a:off x="0" y="0"/>
              <a:ext cx="2831228" cy="553153"/>
            </a:xfrm>
            <a:custGeom>
              <a:avLst/>
              <a:gdLst/>
              <a:ahLst/>
              <a:cxnLst/>
              <a:rect l="l" t="t" r="r" b="b"/>
              <a:pathLst>
                <a:path w="2831228" h="553153">
                  <a:moveTo>
                    <a:pt x="0" y="0"/>
                  </a:moveTo>
                  <a:lnTo>
                    <a:pt x="2831228" y="0"/>
                  </a:lnTo>
                  <a:lnTo>
                    <a:pt x="2831228" y="553153"/>
                  </a:lnTo>
                  <a:lnTo>
                    <a:pt x="0" y="553153"/>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5" name="Group 5"/>
          <p:cNvGrpSpPr/>
          <p:nvPr/>
        </p:nvGrpSpPr>
        <p:grpSpPr>
          <a:xfrm>
            <a:off x="1609725" y="2161975"/>
            <a:ext cx="7509392" cy="5963051"/>
            <a:chOff x="0" y="0"/>
            <a:chExt cx="10012522" cy="7950734"/>
          </a:xfrm>
        </p:grpSpPr>
        <p:pic>
          <p:nvPicPr>
            <p:cNvPr id="6" name="Picture 6"/>
            <p:cNvPicPr>
              <a:picLocks noChangeAspect="1"/>
            </p:cNvPicPr>
            <p:nvPr/>
          </p:nvPicPr>
          <p:blipFill>
            <a:blip r:embed="rId3"/>
            <a:srcRect l="14634" r="14634"/>
            <a:stretch>
              <a:fillRect/>
            </a:stretch>
          </p:blipFill>
          <p:spPr>
            <a:xfrm>
              <a:off x="0" y="0"/>
              <a:ext cx="10012522" cy="7950734"/>
            </a:xfrm>
            <a:prstGeom prst="rect">
              <a:avLst/>
            </a:prstGeom>
          </p:spPr>
        </p:pic>
      </p:grpSp>
      <p:grpSp>
        <p:nvGrpSpPr>
          <p:cNvPr id="7" name="Group 7"/>
          <p:cNvGrpSpPr/>
          <p:nvPr/>
        </p:nvGrpSpPr>
        <p:grpSpPr>
          <a:xfrm>
            <a:off x="10648598" y="9258300"/>
            <a:ext cx="10749819" cy="2100252"/>
            <a:chOff x="0" y="0"/>
            <a:chExt cx="2831228" cy="553153"/>
          </a:xfrm>
        </p:grpSpPr>
        <p:sp>
          <p:nvSpPr>
            <p:cNvPr id="8" name="Freeform 8"/>
            <p:cNvSpPr/>
            <p:nvPr/>
          </p:nvSpPr>
          <p:spPr>
            <a:xfrm>
              <a:off x="0" y="0"/>
              <a:ext cx="2831228" cy="553153"/>
            </a:xfrm>
            <a:custGeom>
              <a:avLst/>
              <a:gdLst/>
              <a:ahLst/>
              <a:cxnLst/>
              <a:rect l="l" t="t" r="r" b="b"/>
              <a:pathLst>
                <a:path w="2831228" h="553153">
                  <a:moveTo>
                    <a:pt x="0" y="0"/>
                  </a:moveTo>
                  <a:lnTo>
                    <a:pt x="2831228" y="0"/>
                  </a:lnTo>
                  <a:lnTo>
                    <a:pt x="2831228" y="553153"/>
                  </a:lnTo>
                  <a:lnTo>
                    <a:pt x="0" y="553153"/>
                  </a:lnTo>
                  <a:close/>
                </a:path>
              </a:pathLst>
            </a:custGeom>
            <a:solidFill>
              <a:srgbClr val="272B64"/>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477528" y="778025"/>
            <a:ext cx="2008504" cy="1099200"/>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28700" y="8708700"/>
            <a:ext cx="2008504" cy="1099200"/>
          </a:xfrm>
          <a:prstGeom prst="rect">
            <a:avLst/>
          </a:prstGeom>
        </p:spPr>
      </p:pic>
      <p:sp>
        <p:nvSpPr>
          <p:cNvPr id="12" name="TextBox 12"/>
          <p:cNvSpPr txBox="1"/>
          <p:nvPr/>
        </p:nvSpPr>
        <p:spPr>
          <a:xfrm>
            <a:off x="9991366" y="3023235"/>
            <a:ext cx="8296634" cy="2744341"/>
          </a:xfrm>
          <a:prstGeom prst="rect">
            <a:avLst/>
          </a:prstGeom>
        </p:spPr>
        <p:txBody>
          <a:bodyPr lIns="0" tIns="0" rIns="0" bIns="0" rtlCol="0" anchor="t">
            <a:spAutoFit/>
          </a:bodyPr>
          <a:lstStyle/>
          <a:p>
            <a:pPr>
              <a:lnSpc>
                <a:spcPts val="10710"/>
              </a:lnSpc>
            </a:pPr>
            <a:r>
              <a:rPr lang="en-US" sz="9000" dirty="0">
                <a:solidFill>
                  <a:srgbClr val="272B64"/>
                </a:solidFill>
                <a:latin typeface="Bodoni FLF Bold"/>
              </a:rPr>
              <a:t>MARVIC – </a:t>
            </a:r>
            <a:r>
              <a:rPr lang="en-US" sz="9000" dirty="0" smtClean="0">
                <a:solidFill>
                  <a:srgbClr val="272B64"/>
                </a:solidFill>
                <a:latin typeface="Bodoni FLF Bold"/>
              </a:rPr>
              <a:t>SITE DE </a:t>
            </a:r>
            <a:r>
              <a:rPr lang="en-US" sz="9000" dirty="0">
                <a:solidFill>
                  <a:srgbClr val="272B64"/>
                </a:solidFill>
                <a:latin typeface="Bodoni FLF Bold"/>
              </a:rPr>
              <a:t>LA GESTION</a:t>
            </a:r>
          </a:p>
        </p:txBody>
      </p:sp>
      <p:sp>
        <p:nvSpPr>
          <p:cNvPr id="13" name="TextBox 13"/>
          <p:cNvSpPr txBox="1"/>
          <p:nvPr/>
        </p:nvSpPr>
        <p:spPr>
          <a:xfrm>
            <a:off x="9991366" y="7421617"/>
            <a:ext cx="8296634" cy="615950"/>
          </a:xfrm>
          <a:prstGeom prst="rect">
            <a:avLst/>
          </a:prstGeom>
        </p:spPr>
        <p:txBody>
          <a:bodyPr lIns="0" tIns="0" rIns="0" bIns="0" rtlCol="0" anchor="t">
            <a:spAutoFit/>
          </a:bodyPr>
          <a:lstStyle/>
          <a:p>
            <a:pPr>
              <a:lnSpc>
                <a:spcPts val="4900"/>
              </a:lnSpc>
              <a:spcBef>
                <a:spcPct val="0"/>
              </a:spcBef>
            </a:pPr>
            <a:r>
              <a:rPr lang="en-US" sz="3500" dirty="0" err="1">
                <a:solidFill>
                  <a:srgbClr val="272B64"/>
                </a:solidFill>
                <a:latin typeface="Raleway"/>
              </a:rPr>
              <a:t>L’équipes</a:t>
            </a:r>
            <a:r>
              <a:rPr lang="en-US" sz="3500" dirty="0">
                <a:solidFill>
                  <a:srgbClr val="272B64"/>
                </a:solidFill>
                <a:latin typeface="Raleway"/>
              </a:rPr>
              <a:t> : Phan Thanh </a:t>
            </a:r>
            <a:r>
              <a:rPr lang="en-US" sz="3500" dirty="0" err="1">
                <a:solidFill>
                  <a:srgbClr val="272B64"/>
                </a:solidFill>
                <a:latin typeface="Raleway"/>
              </a:rPr>
              <a:t>Khiết</a:t>
            </a:r>
            <a:r>
              <a:rPr lang="en-US" sz="3500" dirty="0">
                <a:solidFill>
                  <a:srgbClr val="272B64"/>
                </a:solidFill>
                <a:latin typeface="Raleway"/>
              </a:rPr>
              <a:t> - 1752022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9856989" y="4144908"/>
            <a:ext cx="6830823" cy="2296761"/>
            <a:chOff x="0" y="0"/>
            <a:chExt cx="1799065" cy="604908"/>
          </a:xfrm>
        </p:grpSpPr>
        <p:sp>
          <p:nvSpPr>
            <p:cNvPr id="3" name="Freeform 3"/>
            <p:cNvSpPr/>
            <p:nvPr/>
          </p:nvSpPr>
          <p:spPr>
            <a:xfrm>
              <a:off x="0" y="0"/>
              <a:ext cx="1799065" cy="604908"/>
            </a:xfrm>
            <a:custGeom>
              <a:avLst/>
              <a:gdLst/>
              <a:ahLst/>
              <a:cxnLst/>
              <a:rect l="l" t="t" r="r" b="b"/>
              <a:pathLst>
                <a:path w="1799065" h="604908">
                  <a:moveTo>
                    <a:pt x="0" y="0"/>
                  </a:moveTo>
                  <a:lnTo>
                    <a:pt x="1799065" y="0"/>
                  </a:lnTo>
                  <a:lnTo>
                    <a:pt x="1799065" y="604908"/>
                  </a:lnTo>
                  <a:lnTo>
                    <a:pt x="0" y="604908"/>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5" name="Group 5"/>
          <p:cNvGrpSpPr/>
          <p:nvPr/>
        </p:nvGrpSpPr>
        <p:grpSpPr>
          <a:xfrm>
            <a:off x="-2319007" y="-1071552"/>
            <a:ext cx="22497532" cy="2399829"/>
            <a:chOff x="0" y="0"/>
            <a:chExt cx="5925276" cy="632054"/>
          </a:xfrm>
        </p:grpSpPr>
        <p:sp>
          <p:nvSpPr>
            <p:cNvPr id="6" name="Freeform 6"/>
            <p:cNvSpPr/>
            <p:nvPr/>
          </p:nvSpPr>
          <p:spPr>
            <a:xfrm>
              <a:off x="0" y="0"/>
              <a:ext cx="5925276" cy="632054"/>
            </a:xfrm>
            <a:custGeom>
              <a:avLst/>
              <a:gdLst/>
              <a:ahLst/>
              <a:cxnLst/>
              <a:rect l="l" t="t" r="r" b="b"/>
              <a:pathLst>
                <a:path w="5925276" h="632054">
                  <a:moveTo>
                    <a:pt x="0" y="0"/>
                  </a:moveTo>
                  <a:lnTo>
                    <a:pt x="5925276" y="0"/>
                  </a:lnTo>
                  <a:lnTo>
                    <a:pt x="5925276" y="632054"/>
                  </a:lnTo>
                  <a:lnTo>
                    <a:pt x="0" y="632054"/>
                  </a:lnTo>
                  <a:close/>
                </a:path>
              </a:pathLst>
            </a:custGeom>
            <a:solidFill>
              <a:srgbClr val="272B64"/>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8" name="Group 8"/>
          <p:cNvGrpSpPr/>
          <p:nvPr/>
        </p:nvGrpSpPr>
        <p:grpSpPr>
          <a:xfrm>
            <a:off x="12806305" y="0"/>
            <a:ext cx="5481695" cy="10287000"/>
            <a:chOff x="0" y="0"/>
            <a:chExt cx="7308927" cy="13716000"/>
          </a:xfrm>
        </p:grpSpPr>
        <p:pic>
          <p:nvPicPr>
            <p:cNvPr id="9" name="Picture 9"/>
            <p:cNvPicPr>
              <a:picLocks noChangeAspect="1"/>
            </p:cNvPicPr>
            <p:nvPr/>
          </p:nvPicPr>
          <p:blipFill>
            <a:blip r:embed="rId3"/>
            <a:srcRect l="51521" r="15062"/>
            <a:stretch>
              <a:fillRect/>
            </a:stretch>
          </p:blipFill>
          <p:spPr>
            <a:xfrm>
              <a:off x="0" y="0"/>
              <a:ext cx="7308927" cy="13716000"/>
            </a:xfrm>
            <a:prstGeom prst="rect">
              <a:avLst/>
            </a:prstGeom>
          </p:spPr>
        </p:pic>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4448" y="9187800"/>
            <a:ext cx="2008504" cy="1099200"/>
          </a:xfrm>
          <a:prstGeom prst="rect">
            <a:avLst/>
          </a:prstGeom>
        </p:spPr>
      </p:pic>
      <p:pic>
        <p:nvPicPr>
          <p:cNvPr id="11" name="Picture 11"/>
          <p:cNvPicPr>
            <a:picLocks noChangeAspect="1"/>
          </p:cNvPicPr>
          <p:nvPr/>
        </p:nvPicPr>
        <p:blipFill>
          <a:blip r:embed="rId6"/>
          <a:srcRect/>
          <a:stretch>
            <a:fillRect/>
          </a:stretch>
        </p:blipFill>
        <p:spPr>
          <a:xfrm>
            <a:off x="660740" y="2119263"/>
            <a:ext cx="10952172" cy="5065774"/>
          </a:xfrm>
          <a:prstGeom prst="rect">
            <a:avLst/>
          </a:prstGeom>
        </p:spPr>
      </p:pic>
      <p:sp>
        <p:nvSpPr>
          <p:cNvPr id="12" name="TextBox 12"/>
          <p:cNvSpPr txBox="1"/>
          <p:nvPr/>
        </p:nvSpPr>
        <p:spPr>
          <a:xfrm>
            <a:off x="689315" y="119772"/>
            <a:ext cx="11678068" cy="873125"/>
          </a:xfrm>
          <a:prstGeom prst="rect">
            <a:avLst/>
          </a:prstGeom>
        </p:spPr>
        <p:txBody>
          <a:bodyPr lIns="0" tIns="0" rIns="0" bIns="0" rtlCol="0" anchor="t">
            <a:spAutoFit/>
          </a:bodyPr>
          <a:lstStyle/>
          <a:p>
            <a:pPr>
              <a:lnSpc>
                <a:spcPts val="7000"/>
              </a:lnSpc>
              <a:spcBef>
                <a:spcPct val="0"/>
              </a:spcBef>
            </a:pPr>
            <a:r>
              <a:rPr lang="en-US" sz="5000" dirty="0">
                <a:solidFill>
                  <a:srgbClr val="FFFFFF"/>
                </a:solidFill>
                <a:latin typeface="Raleway Bold"/>
              </a:rPr>
              <a:t>LA SOLUTION À METTRE EN PLACE</a:t>
            </a:r>
          </a:p>
        </p:txBody>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797800" y="778677"/>
            <a:ext cx="2008504" cy="1099200"/>
          </a:xfrm>
          <a:prstGeom prst="rect">
            <a:avLst/>
          </a:prstGeom>
        </p:spPr>
      </p:pic>
      <p:sp>
        <p:nvSpPr>
          <p:cNvPr id="14" name="TextBox 14"/>
          <p:cNvSpPr txBox="1"/>
          <p:nvPr/>
        </p:nvSpPr>
        <p:spPr>
          <a:xfrm>
            <a:off x="2088221" y="7477007"/>
            <a:ext cx="8827559" cy="2462213"/>
          </a:xfrm>
          <a:prstGeom prst="rect">
            <a:avLst/>
          </a:prstGeom>
        </p:spPr>
        <p:txBody>
          <a:bodyPr wrap="square" lIns="0" tIns="0" rIns="0" bIns="0" rtlCol="0" anchor="t">
            <a:spAutoFit/>
          </a:bodyPr>
          <a:lstStyle/>
          <a:p>
            <a:pPr marL="747616" lvl="1" indent="-373808">
              <a:lnSpc>
                <a:spcPts val="4847"/>
              </a:lnSpc>
              <a:buFont typeface="Arial"/>
              <a:buChar char="•"/>
            </a:pPr>
            <a:r>
              <a:rPr lang="en-US" sz="3462" dirty="0" err="1">
                <a:solidFill>
                  <a:srgbClr val="272B64"/>
                </a:solidFill>
                <a:latin typeface="Raleway"/>
              </a:rPr>
              <a:t>Apprendre</a:t>
            </a:r>
            <a:r>
              <a:rPr lang="en-US" sz="3462" dirty="0">
                <a:solidFill>
                  <a:srgbClr val="272B64"/>
                </a:solidFill>
                <a:latin typeface="Raleway"/>
              </a:rPr>
              <a:t> les theories.</a:t>
            </a:r>
          </a:p>
          <a:p>
            <a:pPr marL="747616" lvl="1" indent="-373808">
              <a:lnSpc>
                <a:spcPts val="4847"/>
              </a:lnSpc>
              <a:buFont typeface="Arial"/>
              <a:buChar char="•"/>
            </a:pPr>
            <a:r>
              <a:rPr lang="en-US" sz="3462" dirty="0" err="1">
                <a:solidFill>
                  <a:srgbClr val="272B64"/>
                </a:solidFill>
                <a:latin typeface="Raleway"/>
              </a:rPr>
              <a:t>Pratiquer</a:t>
            </a:r>
            <a:r>
              <a:rPr lang="en-US" sz="3462" dirty="0">
                <a:solidFill>
                  <a:srgbClr val="272B64"/>
                </a:solidFill>
                <a:latin typeface="Raleway"/>
              </a:rPr>
              <a:t> la </a:t>
            </a:r>
            <a:r>
              <a:rPr lang="en-US" sz="3462" dirty="0" err="1">
                <a:solidFill>
                  <a:srgbClr val="272B64"/>
                </a:solidFill>
                <a:latin typeface="Raleway"/>
              </a:rPr>
              <a:t>méthode</a:t>
            </a:r>
            <a:r>
              <a:rPr lang="en-US" sz="3462" dirty="0">
                <a:solidFill>
                  <a:srgbClr val="272B64"/>
                </a:solidFill>
                <a:latin typeface="Raleway"/>
              </a:rPr>
              <a:t> </a:t>
            </a:r>
            <a:r>
              <a:rPr lang="en-US" sz="3462" dirty="0" smtClean="0">
                <a:solidFill>
                  <a:srgbClr val="272B64"/>
                </a:solidFill>
                <a:latin typeface="Raleway"/>
              </a:rPr>
              <a:t>Agile.</a:t>
            </a:r>
            <a:endParaRPr lang="en-US" sz="3462" dirty="0">
              <a:solidFill>
                <a:srgbClr val="272B64"/>
              </a:solidFill>
              <a:latin typeface="Raleway"/>
            </a:endParaRPr>
          </a:p>
          <a:p>
            <a:pPr marL="747616" lvl="1" indent="-373808">
              <a:lnSpc>
                <a:spcPts val="4847"/>
              </a:lnSpc>
              <a:buFont typeface="Arial"/>
              <a:buChar char="•"/>
            </a:pPr>
            <a:r>
              <a:rPr lang="en-US" sz="3462" dirty="0" err="1">
                <a:solidFill>
                  <a:srgbClr val="272B64"/>
                </a:solidFill>
                <a:latin typeface="Raleway"/>
              </a:rPr>
              <a:t>Travailler</a:t>
            </a:r>
            <a:r>
              <a:rPr lang="en-US" sz="3462" dirty="0">
                <a:solidFill>
                  <a:srgbClr val="272B64"/>
                </a:solidFill>
                <a:latin typeface="Raleway"/>
              </a:rPr>
              <a:t> avec les </a:t>
            </a:r>
            <a:r>
              <a:rPr lang="en-US" sz="3462" dirty="0" err="1">
                <a:solidFill>
                  <a:srgbClr val="272B64"/>
                </a:solidFill>
                <a:latin typeface="Raleway"/>
              </a:rPr>
              <a:t>projets</a:t>
            </a:r>
            <a:r>
              <a:rPr lang="en-US" sz="3462" dirty="0">
                <a:solidFill>
                  <a:srgbClr val="272B64"/>
                </a:solidFill>
                <a:latin typeface="Raleway"/>
              </a:rPr>
              <a:t> </a:t>
            </a:r>
            <a:r>
              <a:rPr lang="en-US" sz="3462" dirty="0" err="1">
                <a:solidFill>
                  <a:srgbClr val="272B64"/>
                </a:solidFill>
                <a:latin typeface="Raleway"/>
              </a:rPr>
              <a:t>professionels</a:t>
            </a:r>
            <a:r>
              <a:rPr lang="en-US" sz="3462" dirty="0">
                <a:solidFill>
                  <a:srgbClr val="272B64"/>
                </a:solidFill>
                <a:latin typeface="Raleway"/>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2319007" y="-1071552"/>
            <a:ext cx="22497532" cy="2399829"/>
            <a:chOff x="0" y="0"/>
            <a:chExt cx="5925276" cy="632054"/>
          </a:xfrm>
        </p:grpSpPr>
        <p:sp>
          <p:nvSpPr>
            <p:cNvPr id="3" name="Freeform 3"/>
            <p:cNvSpPr/>
            <p:nvPr/>
          </p:nvSpPr>
          <p:spPr>
            <a:xfrm>
              <a:off x="0" y="0"/>
              <a:ext cx="5925276" cy="632054"/>
            </a:xfrm>
            <a:custGeom>
              <a:avLst/>
              <a:gdLst/>
              <a:ahLst/>
              <a:cxnLst/>
              <a:rect l="l" t="t" r="r" b="b"/>
              <a:pathLst>
                <a:path w="5925276" h="632054">
                  <a:moveTo>
                    <a:pt x="0" y="0"/>
                  </a:moveTo>
                  <a:lnTo>
                    <a:pt x="5925276" y="0"/>
                  </a:lnTo>
                  <a:lnTo>
                    <a:pt x="5925276" y="632054"/>
                  </a:lnTo>
                  <a:lnTo>
                    <a:pt x="0" y="632054"/>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279496" y="9187800"/>
            <a:ext cx="2008504" cy="1099200"/>
          </a:xfrm>
          <a:prstGeom prst="rect">
            <a:avLst/>
          </a:prstGeom>
        </p:spPr>
      </p:pic>
      <p:sp>
        <p:nvSpPr>
          <p:cNvPr id="6" name="TextBox 6"/>
          <p:cNvSpPr txBox="1"/>
          <p:nvPr/>
        </p:nvSpPr>
        <p:spPr>
          <a:xfrm>
            <a:off x="4958766" y="153202"/>
            <a:ext cx="11678068" cy="946150"/>
          </a:xfrm>
          <a:prstGeom prst="rect">
            <a:avLst/>
          </a:prstGeom>
        </p:spPr>
        <p:txBody>
          <a:bodyPr lIns="0" tIns="0" rIns="0" bIns="0" rtlCol="0" anchor="t">
            <a:spAutoFit/>
          </a:bodyPr>
          <a:lstStyle/>
          <a:p>
            <a:pPr>
              <a:lnSpc>
                <a:spcPts val="7699"/>
              </a:lnSpc>
              <a:spcBef>
                <a:spcPct val="0"/>
              </a:spcBef>
            </a:pPr>
            <a:r>
              <a:rPr lang="en-US" sz="5499" dirty="0">
                <a:solidFill>
                  <a:srgbClr val="FFFFFF"/>
                </a:solidFill>
                <a:latin typeface="Raleway Bold"/>
              </a:rPr>
              <a:t>LE CONCEPT DE MARVIC </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66562" y="683427"/>
            <a:ext cx="2008504" cy="1099200"/>
          </a:xfrm>
          <a:prstGeom prst="rect">
            <a:avLst/>
          </a:prstGeom>
        </p:spPr>
      </p:pic>
      <p:pic>
        <p:nvPicPr>
          <p:cNvPr id="8" name="Picture 8"/>
          <p:cNvPicPr>
            <a:picLocks noChangeAspect="1"/>
          </p:cNvPicPr>
          <p:nvPr/>
        </p:nvPicPr>
        <p:blipFill>
          <a:blip r:embed="rId5"/>
          <a:srcRect/>
          <a:stretch>
            <a:fillRect/>
          </a:stretch>
        </p:blipFill>
        <p:spPr>
          <a:xfrm>
            <a:off x="2275067" y="1328277"/>
            <a:ext cx="13737867" cy="8958723"/>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40017" y="-762195"/>
            <a:ext cx="3563939" cy="2891245"/>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081216" y="8617868"/>
            <a:ext cx="2206784" cy="16691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11037025" y="-1050126"/>
            <a:ext cx="10749819" cy="2100252"/>
            <a:chOff x="0" y="0"/>
            <a:chExt cx="2831228" cy="553153"/>
          </a:xfrm>
        </p:grpSpPr>
        <p:sp>
          <p:nvSpPr>
            <p:cNvPr id="3" name="Freeform 3"/>
            <p:cNvSpPr/>
            <p:nvPr/>
          </p:nvSpPr>
          <p:spPr>
            <a:xfrm>
              <a:off x="0" y="0"/>
              <a:ext cx="2831228" cy="553153"/>
            </a:xfrm>
            <a:custGeom>
              <a:avLst/>
              <a:gdLst/>
              <a:ahLst/>
              <a:cxnLst/>
              <a:rect l="l" t="t" r="r" b="b"/>
              <a:pathLst>
                <a:path w="2831228" h="553153">
                  <a:moveTo>
                    <a:pt x="0" y="0"/>
                  </a:moveTo>
                  <a:lnTo>
                    <a:pt x="2831228" y="0"/>
                  </a:lnTo>
                  <a:lnTo>
                    <a:pt x="2831228" y="553153"/>
                  </a:lnTo>
                  <a:lnTo>
                    <a:pt x="0" y="553153"/>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41952" y="762096"/>
            <a:ext cx="2460253" cy="1346429"/>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526735" y="-252496"/>
            <a:ext cx="3238983" cy="2627625"/>
          </a:xfrm>
          <a:prstGeom prst="rect">
            <a:avLst/>
          </a:prstGeom>
        </p:spPr>
      </p:pic>
      <p:pic>
        <p:nvPicPr>
          <p:cNvPr id="7" name="Picture 7"/>
          <p:cNvPicPr>
            <a:picLocks noChangeAspect="1"/>
          </p:cNvPicPr>
          <p:nvPr/>
        </p:nvPicPr>
        <p:blipFill>
          <a:blip r:embed="rId7"/>
          <a:srcRect/>
          <a:stretch>
            <a:fillRect/>
          </a:stretch>
        </p:blipFill>
        <p:spPr>
          <a:xfrm>
            <a:off x="914400" y="2739837"/>
            <a:ext cx="5067120" cy="2601455"/>
          </a:xfrm>
          <a:prstGeom prst="rect">
            <a:avLst/>
          </a:prstGeom>
        </p:spPr>
      </p:pic>
      <p:pic>
        <p:nvPicPr>
          <p:cNvPr id="8" name="Picture 8"/>
          <p:cNvPicPr>
            <a:picLocks noChangeAspect="1"/>
          </p:cNvPicPr>
          <p:nvPr/>
        </p:nvPicPr>
        <p:blipFill>
          <a:blip r:embed="rId8"/>
          <a:srcRect/>
          <a:stretch>
            <a:fillRect/>
          </a:stretch>
        </p:blipFill>
        <p:spPr>
          <a:xfrm>
            <a:off x="11468286" y="2790829"/>
            <a:ext cx="6065769" cy="2601455"/>
          </a:xfrm>
          <a:prstGeom prst="rect">
            <a:avLst/>
          </a:prstGeom>
        </p:spPr>
      </p:pic>
      <p:pic>
        <p:nvPicPr>
          <p:cNvPr id="9" name="Picture 9"/>
          <p:cNvPicPr>
            <a:picLocks noChangeAspect="1"/>
          </p:cNvPicPr>
          <p:nvPr/>
        </p:nvPicPr>
        <p:blipFill>
          <a:blip r:embed="rId9"/>
          <a:srcRect/>
          <a:stretch>
            <a:fillRect/>
          </a:stretch>
        </p:blipFill>
        <p:spPr>
          <a:xfrm>
            <a:off x="965091" y="7396400"/>
            <a:ext cx="5044138" cy="1130583"/>
          </a:xfrm>
          <a:prstGeom prst="rect">
            <a:avLst/>
          </a:prstGeom>
        </p:spPr>
      </p:pic>
      <p:pic>
        <p:nvPicPr>
          <p:cNvPr id="10" name="Picture 10"/>
          <p:cNvPicPr>
            <a:picLocks noChangeAspect="1"/>
          </p:cNvPicPr>
          <p:nvPr/>
        </p:nvPicPr>
        <p:blipFill>
          <a:blip r:embed="rId10"/>
          <a:srcRect/>
          <a:stretch>
            <a:fillRect/>
          </a:stretch>
        </p:blipFill>
        <p:spPr>
          <a:xfrm>
            <a:off x="11468286" y="6869576"/>
            <a:ext cx="6065769" cy="1657407"/>
          </a:xfrm>
          <a:prstGeom prst="rect">
            <a:avLst/>
          </a:prstGeom>
        </p:spPr>
      </p:pic>
      <p:sp>
        <p:nvSpPr>
          <p:cNvPr id="11" name="TextBox 11"/>
          <p:cNvSpPr txBox="1"/>
          <p:nvPr/>
        </p:nvSpPr>
        <p:spPr>
          <a:xfrm>
            <a:off x="3735050" y="1435425"/>
            <a:ext cx="11255657" cy="1203325"/>
          </a:xfrm>
          <a:prstGeom prst="rect">
            <a:avLst/>
          </a:prstGeom>
        </p:spPr>
        <p:txBody>
          <a:bodyPr lIns="0" tIns="0" rIns="0" bIns="0" rtlCol="0" anchor="t">
            <a:spAutoFit/>
          </a:bodyPr>
          <a:lstStyle/>
          <a:p>
            <a:pPr algn="ctr">
              <a:lnSpc>
                <a:spcPts val="9799"/>
              </a:lnSpc>
              <a:spcBef>
                <a:spcPct val="0"/>
              </a:spcBef>
            </a:pPr>
            <a:r>
              <a:rPr lang="en-US" sz="6999" dirty="0">
                <a:solidFill>
                  <a:srgbClr val="272B64"/>
                </a:solidFill>
                <a:latin typeface="Raleway Bold"/>
              </a:rPr>
              <a:t>LES TECHNOLOGIES</a:t>
            </a:r>
          </a:p>
        </p:txBody>
      </p:sp>
      <p:sp>
        <p:nvSpPr>
          <p:cNvPr id="12" name="TextBox 12"/>
          <p:cNvSpPr txBox="1"/>
          <p:nvPr/>
        </p:nvSpPr>
        <p:spPr>
          <a:xfrm>
            <a:off x="1804401" y="5924750"/>
            <a:ext cx="3287117" cy="390710"/>
          </a:xfrm>
          <a:prstGeom prst="rect">
            <a:avLst/>
          </a:prstGeom>
        </p:spPr>
        <p:txBody>
          <a:bodyPr lIns="0" tIns="0" rIns="0" bIns="0" rtlCol="0" anchor="t">
            <a:spAutoFit/>
          </a:bodyPr>
          <a:lstStyle/>
          <a:p>
            <a:pPr algn="ctr">
              <a:lnSpc>
                <a:spcPts val="3139"/>
              </a:lnSpc>
              <a:spcBef>
                <a:spcPct val="0"/>
              </a:spcBef>
            </a:pPr>
            <a:r>
              <a:rPr lang="en-US" sz="2242" spc="437" dirty="0">
                <a:solidFill>
                  <a:srgbClr val="272B64"/>
                </a:solidFill>
                <a:latin typeface="Roboto"/>
              </a:rPr>
              <a:t>ASP.NET CORE 5.0</a:t>
            </a:r>
          </a:p>
        </p:txBody>
      </p:sp>
      <p:sp>
        <p:nvSpPr>
          <p:cNvPr id="13" name="TextBox 13"/>
          <p:cNvSpPr txBox="1"/>
          <p:nvPr/>
        </p:nvSpPr>
        <p:spPr>
          <a:xfrm>
            <a:off x="13641539" y="5924750"/>
            <a:ext cx="1719262" cy="390710"/>
          </a:xfrm>
          <a:prstGeom prst="rect">
            <a:avLst/>
          </a:prstGeom>
        </p:spPr>
        <p:txBody>
          <a:bodyPr lIns="0" tIns="0" rIns="0" bIns="0" rtlCol="0" anchor="t">
            <a:spAutoFit/>
          </a:bodyPr>
          <a:lstStyle/>
          <a:p>
            <a:pPr algn="ctr">
              <a:lnSpc>
                <a:spcPts val="3139"/>
              </a:lnSpc>
              <a:spcBef>
                <a:spcPct val="0"/>
              </a:spcBef>
            </a:pPr>
            <a:r>
              <a:rPr lang="en-US" sz="2242" spc="437" dirty="0">
                <a:solidFill>
                  <a:srgbClr val="31356E"/>
                </a:solidFill>
                <a:latin typeface="Roboto"/>
              </a:rPr>
              <a:t>REACT JS</a:t>
            </a:r>
          </a:p>
        </p:txBody>
      </p:sp>
      <p:sp>
        <p:nvSpPr>
          <p:cNvPr id="14" name="TextBox 14"/>
          <p:cNvSpPr txBox="1"/>
          <p:nvPr/>
        </p:nvSpPr>
        <p:spPr>
          <a:xfrm>
            <a:off x="1626005" y="8849893"/>
            <a:ext cx="3643908" cy="795089"/>
          </a:xfrm>
          <a:prstGeom prst="rect">
            <a:avLst/>
          </a:prstGeom>
        </p:spPr>
        <p:txBody>
          <a:bodyPr lIns="0" tIns="0" rIns="0" bIns="0" rtlCol="0" anchor="t">
            <a:spAutoFit/>
          </a:bodyPr>
          <a:lstStyle/>
          <a:p>
            <a:pPr algn="ctr">
              <a:lnSpc>
                <a:spcPts val="3139"/>
              </a:lnSpc>
              <a:spcBef>
                <a:spcPct val="0"/>
              </a:spcBef>
            </a:pPr>
            <a:r>
              <a:rPr lang="en-US" sz="2242" spc="437" dirty="0">
                <a:solidFill>
                  <a:srgbClr val="31356E"/>
                </a:solidFill>
                <a:latin typeface="Roboto"/>
              </a:rPr>
              <a:t>ENTITY </a:t>
            </a:r>
            <a:r>
              <a:rPr lang="en-US" sz="2242" spc="437" dirty="0" smtClean="0">
                <a:solidFill>
                  <a:srgbClr val="31356E"/>
                </a:solidFill>
                <a:latin typeface="Roboto"/>
              </a:rPr>
              <a:t>FRAMEWORK Core</a:t>
            </a:r>
            <a:endParaRPr lang="en-US" sz="2242" spc="437" dirty="0">
              <a:solidFill>
                <a:srgbClr val="31356E"/>
              </a:solidFill>
              <a:latin typeface="Roboto"/>
            </a:endParaRPr>
          </a:p>
        </p:txBody>
      </p:sp>
      <p:sp>
        <p:nvSpPr>
          <p:cNvPr id="15" name="TextBox 15"/>
          <p:cNvSpPr txBox="1"/>
          <p:nvPr/>
        </p:nvSpPr>
        <p:spPr>
          <a:xfrm>
            <a:off x="11468286" y="9036299"/>
            <a:ext cx="4870053" cy="422275"/>
          </a:xfrm>
          <a:prstGeom prst="rect">
            <a:avLst/>
          </a:prstGeom>
        </p:spPr>
        <p:txBody>
          <a:bodyPr lIns="0" tIns="0" rIns="0" bIns="0" rtlCol="0" anchor="t">
            <a:spAutoFit/>
          </a:bodyPr>
          <a:lstStyle/>
          <a:p>
            <a:pPr algn="ctr">
              <a:lnSpc>
                <a:spcPts val="3499"/>
              </a:lnSpc>
              <a:spcBef>
                <a:spcPct val="0"/>
              </a:spcBef>
            </a:pPr>
            <a:r>
              <a:rPr lang="en-US" sz="2499" spc="487" dirty="0">
                <a:solidFill>
                  <a:srgbClr val="31356E"/>
                </a:solidFill>
                <a:latin typeface="Roboto"/>
              </a:rPr>
              <a:t>MICROSOFT SQL SERVER</a:t>
            </a:r>
          </a:p>
        </p:txBody>
      </p:sp>
      <p:pic>
        <p:nvPicPr>
          <p:cNvPr id="16" name="Picture 15"/>
          <p:cNvPicPr>
            <a:picLocks noChangeAspect="1"/>
          </p:cNvPicPr>
          <p:nvPr/>
        </p:nvPicPr>
        <p:blipFill>
          <a:blip r:embed="rId11"/>
          <a:stretch>
            <a:fillRect/>
          </a:stretch>
        </p:blipFill>
        <p:spPr>
          <a:xfrm>
            <a:off x="7370455" y="3498337"/>
            <a:ext cx="2886075" cy="3038475"/>
          </a:xfrm>
          <a:prstGeom prst="rect">
            <a:avLst/>
          </a:prstGeom>
        </p:spPr>
      </p:pic>
      <p:sp>
        <p:nvSpPr>
          <p:cNvPr id="18" name="TextBox 14"/>
          <p:cNvSpPr txBox="1"/>
          <p:nvPr/>
        </p:nvSpPr>
        <p:spPr>
          <a:xfrm>
            <a:off x="6991538" y="6903190"/>
            <a:ext cx="3643908" cy="370038"/>
          </a:xfrm>
          <a:prstGeom prst="rect">
            <a:avLst/>
          </a:prstGeom>
        </p:spPr>
        <p:txBody>
          <a:bodyPr lIns="0" tIns="0" rIns="0" bIns="0" rtlCol="0" anchor="t">
            <a:spAutoFit/>
          </a:bodyPr>
          <a:lstStyle/>
          <a:p>
            <a:pPr algn="ctr">
              <a:lnSpc>
                <a:spcPts val="3139"/>
              </a:lnSpc>
              <a:spcBef>
                <a:spcPct val="0"/>
              </a:spcBef>
            </a:pPr>
            <a:r>
              <a:rPr lang="en-US" sz="2242" spc="437" dirty="0" err="1" smtClean="0">
                <a:solidFill>
                  <a:srgbClr val="31356E"/>
                </a:solidFill>
                <a:latin typeface="Roboto"/>
              </a:rPr>
              <a:t>Figma</a:t>
            </a:r>
            <a:endParaRPr lang="en-US" sz="2242" spc="437" dirty="0">
              <a:solidFill>
                <a:srgbClr val="31356E"/>
              </a:solidFill>
              <a:latin typeface="Robot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2319007" y="-1071552"/>
            <a:ext cx="22497532" cy="2399829"/>
            <a:chOff x="0" y="0"/>
            <a:chExt cx="5925276" cy="632054"/>
          </a:xfrm>
        </p:grpSpPr>
        <p:sp>
          <p:nvSpPr>
            <p:cNvPr id="3" name="Freeform 3"/>
            <p:cNvSpPr/>
            <p:nvPr/>
          </p:nvSpPr>
          <p:spPr>
            <a:xfrm>
              <a:off x="0" y="0"/>
              <a:ext cx="5925276" cy="632054"/>
            </a:xfrm>
            <a:custGeom>
              <a:avLst/>
              <a:gdLst/>
              <a:ahLst/>
              <a:cxnLst/>
              <a:rect l="l" t="t" r="r" b="b"/>
              <a:pathLst>
                <a:path w="5925276" h="632054">
                  <a:moveTo>
                    <a:pt x="0" y="0"/>
                  </a:moveTo>
                  <a:lnTo>
                    <a:pt x="5925276" y="0"/>
                  </a:lnTo>
                  <a:lnTo>
                    <a:pt x="5925276" y="632054"/>
                  </a:lnTo>
                  <a:lnTo>
                    <a:pt x="0" y="632054"/>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4448" y="9187800"/>
            <a:ext cx="2008504" cy="1099200"/>
          </a:xfrm>
          <a:prstGeom prst="rect">
            <a:avLst/>
          </a:prstGeom>
        </p:spPr>
      </p:pic>
      <p:sp>
        <p:nvSpPr>
          <p:cNvPr id="6" name="TextBox 6"/>
          <p:cNvSpPr txBox="1"/>
          <p:nvPr/>
        </p:nvSpPr>
        <p:spPr>
          <a:xfrm>
            <a:off x="3668402" y="164315"/>
            <a:ext cx="11678068" cy="1019176"/>
          </a:xfrm>
          <a:prstGeom prst="rect">
            <a:avLst/>
          </a:prstGeom>
        </p:spPr>
        <p:txBody>
          <a:bodyPr lIns="0" tIns="0" rIns="0" bIns="0" rtlCol="0" anchor="t">
            <a:spAutoFit/>
          </a:bodyPr>
          <a:lstStyle/>
          <a:p>
            <a:pPr algn="ctr">
              <a:lnSpc>
                <a:spcPts val="8399"/>
              </a:lnSpc>
              <a:spcBef>
                <a:spcPct val="0"/>
              </a:spcBef>
            </a:pPr>
            <a:r>
              <a:rPr lang="en-US" sz="5999">
                <a:solidFill>
                  <a:srgbClr val="FFFFFF"/>
                </a:solidFill>
                <a:latin typeface="Raleway Bold"/>
              </a:rPr>
              <a:t>DEMO</a:t>
            </a:r>
          </a:p>
        </p:txBody>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797800" y="778677"/>
            <a:ext cx="2008504" cy="1099200"/>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753269" y="-416923"/>
            <a:ext cx="3563939" cy="2891245"/>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6081216" y="8617868"/>
            <a:ext cx="2206784" cy="1669132"/>
          </a:xfrm>
          <a:prstGeom prst="rect">
            <a:avLst/>
          </a:prstGeom>
        </p:spPr>
      </p:pic>
      <p:pic>
        <p:nvPicPr>
          <p:cNvPr id="11" name="Clip Demo 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798638" y="1012825"/>
            <a:ext cx="14690725" cy="82597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2319007" y="-1071552"/>
            <a:ext cx="22497532" cy="2399829"/>
            <a:chOff x="0" y="0"/>
            <a:chExt cx="5925276" cy="632054"/>
          </a:xfrm>
        </p:grpSpPr>
        <p:sp>
          <p:nvSpPr>
            <p:cNvPr id="3" name="Freeform 3"/>
            <p:cNvSpPr/>
            <p:nvPr/>
          </p:nvSpPr>
          <p:spPr>
            <a:xfrm>
              <a:off x="0" y="0"/>
              <a:ext cx="5925276" cy="632054"/>
            </a:xfrm>
            <a:custGeom>
              <a:avLst/>
              <a:gdLst/>
              <a:ahLst/>
              <a:cxnLst/>
              <a:rect l="l" t="t" r="r" b="b"/>
              <a:pathLst>
                <a:path w="5925276" h="632054">
                  <a:moveTo>
                    <a:pt x="0" y="0"/>
                  </a:moveTo>
                  <a:lnTo>
                    <a:pt x="5925276" y="0"/>
                  </a:lnTo>
                  <a:lnTo>
                    <a:pt x="5925276" y="632054"/>
                  </a:lnTo>
                  <a:lnTo>
                    <a:pt x="0" y="632054"/>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619965" y="9258300"/>
            <a:ext cx="2008504" cy="1099200"/>
          </a:xfrm>
          <a:prstGeom prst="rect">
            <a:avLst/>
          </a:prstGeom>
        </p:spPr>
      </p:pic>
      <p:sp>
        <p:nvSpPr>
          <p:cNvPr id="6" name="TextBox 6"/>
          <p:cNvSpPr txBox="1"/>
          <p:nvPr/>
        </p:nvSpPr>
        <p:spPr>
          <a:xfrm>
            <a:off x="3582677" y="164315"/>
            <a:ext cx="11678068" cy="1019176"/>
          </a:xfrm>
          <a:prstGeom prst="rect">
            <a:avLst/>
          </a:prstGeom>
        </p:spPr>
        <p:txBody>
          <a:bodyPr lIns="0" tIns="0" rIns="0" bIns="0" rtlCol="0" anchor="t">
            <a:spAutoFit/>
          </a:bodyPr>
          <a:lstStyle/>
          <a:p>
            <a:pPr algn="ctr">
              <a:lnSpc>
                <a:spcPts val="8399"/>
              </a:lnSpc>
              <a:spcBef>
                <a:spcPct val="0"/>
              </a:spcBef>
            </a:pPr>
            <a:r>
              <a:rPr lang="en-US" sz="5999" dirty="0" smtClean="0">
                <a:solidFill>
                  <a:srgbClr val="FFFFFF"/>
                </a:solidFill>
                <a:latin typeface="Raleway Bold"/>
              </a:rPr>
              <a:t>RÉSULTATS</a:t>
            </a:r>
            <a:endParaRPr lang="en-US" sz="5999" dirty="0">
              <a:solidFill>
                <a:srgbClr val="FFFFFF"/>
              </a:solidFill>
              <a:latin typeface="Raleway Bold"/>
            </a:endParaRP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08378" y="731052"/>
            <a:ext cx="2008504" cy="1099200"/>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753269" y="-416923"/>
            <a:ext cx="3563939" cy="2891245"/>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16081216" y="8617868"/>
            <a:ext cx="2206784" cy="1669132"/>
          </a:xfrm>
          <a:prstGeom prst="rect">
            <a:avLst/>
          </a:prstGeom>
        </p:spPr>
      </p:pic>
      <p:sp>
        <p:nvSpPr>
          <p:cNvPr id="11" name="TextBox 13"/>
          <p:cNvSpPr txBox="1"/>
          <p:nvPr/>
        </p:nvSpPr>
        <p:spPr>
          <a:xfrm>
            <a:off x="1895995" y="3710024"/>
            <a:ext cx="15051432" cy="2693045"/>
          </a:xfrm>
          <a:prstGeom prst="rect">
            <a:avLst/>
          </a:prstGeom>
        </p:spPr>
        <p:txBody>
          <a:bodyPr wrap="square" lIns="0" tIns="0" rIns="0" bIns="0" rtlCol="0" anchor="t">
            <a:spAutoFit/>
          </a:bodyPr>
          <a:lstStyle/>
          <a:p>
            <a:pPr marL="649572" lvl="1" indent="-324786">
              <a:lnSpc>
                <a:spcPts val="4212"/>
              </a:lnSpc>
              <a:buFont typeface="Arial"/>
              <a:buChar char="•"/>
            </a:pPr>
            <a:r>
              <a:rPr lang="en-US" sz="3008" dirty="0" err="1">
                <a:solidFill>
                  <a:srgbClr val="272B64"/>
                </a:solidFill>
                <a:latin typeface="Raleway Bold"/>
              </a:rPr>
              <a:t>Utilisez</a:t>
            </a:r>
            <a:r>
              <a:rPr lang="en-US" sz="3008" dirty="0">
                <a:solidFill>
                  <a:srgbClr val="272B64"/>
                </a:solidFill>
                <a:latin typeface="Raleway Bold"/>
              </a:rPr>
              <a:t> </a:t>
            </a:r>
            <a:r>
              <a:rPr lang="en-US" sz="3008" dirty="0" err="1">
                <a:solidFill>
                  <a:srgbClr val="272B64"/>
                </a:solidFill>
                <a:latin typeface="Raleway Bold"/>
              </a:rPr>
              <a:t>monolithe</a:t>
            </a:r>
            <a:r>
              <a:rPr lang="en-US" sz="3008" dirty="0">
                <a:solidFill>
                  <a:srgbClr val="272B64"/>
                </a:solidFill>
                <a:latin typeface="Raleway Bold"/>
              </a:rPr>
              <a:t> architectural. </a:t>
            </a:r>
            <a:r>
              <a:rPr lang="en-US" sz="3200" b="1" dirty="0">
                <a:solidFill>
                  <a:srgbClr val="202124"/>
                </a:solidFill>
                <a:latin typeface="arial" panose="020B0604020202020204" pitchFamily="34" charset="0"/>
              </a:rPr>
              <a:t> </a:t>
            </a:r>
            <a:endParaRPr lang="en-US" sz="3008" dirty="0" smtClean="0">
              <a:solidFill>
                <a:srgbClr val="272B64"/>
              </a:solidFill>
              <a:latin typeface="Raleway Bold"/>
            </a:endParaRPr>
          </a:p>
          <a:p>
            <a:pPr marL="649572" lvl="1" indent="-324786">
              <a:lnSpc>
                <a:spcPts val="4212"/>
              </a:lnSpc>
              <a:buFont typeface="Arial"/>
              <a:buChar char="•"/>
            </a:pPr>
            <a:r>
              <a:rPr lang="en-US" sz="3008" dirty="0" err="1" smtClean="0">
                <a:solidFill>
                  <a:srgbClr val="272B64"/>
                </a:solidFill>
                <a:latin typeface="Raleway Bold"/>
              </a:rPr>
              <a:t>En</a:t>
            </a:r>
            <a:r>
              <a:rPr lang="en-US" sz="3008" dirty="0" smtClean="0">
                <a:solidFill>
                  <a:srgbClr val="272B64"/>
                </a:solidFill>
                <a:latin typeface="Raleway Bold"/>
              </a:rPr>
              <a:t> </a:t>
            </a:r>
            <a:r>
              <a:rPr lang="en-US" sz="3008" dirty="0">
                <a:solidFill>
                  <a:srgbClr val="272B64"/>
                </a:solidFill>
                <a:latin typeface="Raleway Bold"/>
              </a:rPr>
              <a:t>savoir plus </a:t>
            </a:r>
            <a:r>
              <a:rPr lang="en-US" sz="3008" dirty="0" smtClean="0">
                <a:solidFill>
                  <a:srgbClr val="272B64"/>
                </a:solidFill>
                <a:latin typeface="Raleway Bold"/>
              </a:rPr>
              <a:t>Agile.</a:t>
            </a:r>
          </a:p>
          <a:p>
            <a:pPr marL="649572" lvl="1" indent="-324786">
              <a:lnSpc>
                <a:spcPts val="4212"/>
              </a:lnSpc>
              <a:buFont typeface="Arial"/>
              <a:buChar char="•"/>
            </a:pPr>
            <a:r>
              <a:rPr lang="en-US" sz="3008" dirty="0" err="1">
                <a:solidFill>
                  <a:srgbClr val="272B64"/>
                </a:solidFill>
                <a:latin typeface="Raleway Bold"/>
              </a:rPr>
              <a:t>Connaître</a:t>
            </a:r>
            <a:r>
              <a:rPr lang="en-US" sz="3008" dirty="0">
                <a:solidFill>
                  <a:srgbClr val="272B64"/>
                </a:solidFill>
                <a:latin typeface="Raleway Bold"/>
              </a:rPr>
              <a:t> les dessins UI/UX</a:t>
            </a:r>
            <a:r>
              <a:rPr lang="en-US" sz="3008" dirty="0" smtClean="0">
                <a:solidFill>
                  <a:srgbClr val="272B64"/>
                </a:solidFill>
                <a:latin typeface="Raleway Bold"/>
              </a:rPr>
              <a:t>.</a:t>
            </a:r>
          </a:p>
          <a:p>
            <a:pPr marL="649572" lvl="1" indent="-324786">
              <a:lnSpc>
                <a:spcPts val="4212"/>
              </a:lnSpc>
              <a:buFont typeface="Arial"/>
              <a:buChar char="•"/>
            </a:pPr>
            <a:r>
              <a:rPr lang="en-US" sz="3008" dirty="0" err="1" smtClean="0">
                <a:solidFill>
                  <a:srgbClr val="272B64"/>
                </a:solidFill>
                <a:latin typeface="Raleway Bold"/>
              </a:rPr>
              <a:t>Gérer</a:t>
            </a:r>
            <a:r>
              <a:rPr lang="en-US" sz="3008" dirty="0" smtClean="0">
                <a:solidFill>
                  <a:srgbClr val="272B64"/>
                </a:solidFill>
                <a:latin typeface="Raleway Bold"/>
              </a:rPr>
              <a:t> API avec ASP.NET </a:t>
            </a:r>
            <a:r>
              <a:rPr lang="en-US" sz="3008" dirty="0">
                <a:solidFill>
                  <a:srgbClr val="272B64"/>
                </a:solidFill>
                <a:latin typeface="Raleway Bold"/>
              </a:rPr>
              <a:t>core </a:t>
            </a:r>
            <a:r>
              <a:rPr lang="en-US" sz="3008" dirty="0" smtClean="0">
                <a:solidFill>
                  <a:srgbClr val="272B64"/>
                </a:solidFill>
                <a:latin typeface="Raleway Bold"/>
              </a:rPr>
              <a:t>5.0 MVC, Entity Framework </a:t>
            </a:r>
            <a:r>
              <a:rPr lang="en-US" sz="3008" dirty="0" smtClean="0">
                <a:solidFill>
                  <a:srgbClr val="272B64"/>
                </a:solidFill>
                <a:latin typeface="Raleway Bold"/>
              </a:rPr>
              <a:t>core.</a:t>
            </a:r>
            <a:endParaRPr lang="en-US" sz="3008" dirty="0" smtClean="0">
              <a:solidFill>
                <a:srgbClr val="272B64"/>
              </a:solidFill>
              <a:latin typeface="Raleway Bold"/>
            </a:endParaRPr>
          </a:p>
          <a:p>
            <a:pPr marL="649572" lvl="1" indent="-324786">
              <a:lnSpc>
                <a:spcPts val="4212"/>
              </a:lnSpc>
              <a:buFont typeface="Arial"/>
              <a:buChar char="•"/>
            </a:pPr>
            <a:r>
              <a:rPr lang="en-US" sz="3008" dirty="0" err="1">
                <a:solidFill>
                  <a:srgbClr val="272B64"/>
                </a:solidFill>
                <a:latin typeface="Raleway Bold"/>
              </a:rPr>
              <a:t>Travailler</a:t>
            </a:r>
            <a:r>
              <a:rPr lang="en-US" sz="3008" dirty="0">
                <a:solidFill>
                  <a:srgbClr val="272B64"/>
                </a:solidFill>
                <a:latin typeface="Raleway Bold"/>
              </a:rPr>
              <a:t> avec </a:t>
            </a:r>
            <a:r>
              <a:rPr lang="en-US" sz="3008" dirty="0" err="1">
                <a:solidFill>
                  <a:srgbClr val="272B64"/>
                </a:solidFill>
                <a:latin typeface="Raleway Bold"/>
              </a:rPr>
              <a:t>ReactJS</a:t>
            </a:r>
            <a:r>
              <a:rPr lang="en-US" sz="3008" dirty="0" smtClean="0">
                <a:solidFill>
                  <a:srgbClr val="272B64"/>
                </a:solidFill>
                <a:latin typeface="Raleway Bold"/>
              </a:rPr>
              <a:t>.</a:t>
            </a:r>
            <a:endParaRPr lang="en-US" sz="3008" dirty="0">
              <a:solidFill>
                <a:srgbClr val="272B64"/>
              </a:solidFill>
              <a:latin typeface="Raleway Bo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728588" y="4181556"/>
            <a:ext cx="6830823" cy="2296761"/>
            <a:chOff x="0" y="0"/>
            <a:chExt cx="1799065" cy="604908"/>
          </a:xfrm>
        </p:grpSpPr>
        <p:sp>
          <p:nvSpPr>
            <p:cNvPr id="3" name="Freeform 3"/>
            <p:cNvSpPr/>
            <p:nvPr/>
          </p:nvSpPr>
          <p:spPr>
            <a:xfrm>
              <a:off x="0" y="0"/>
              <a:ext cx="1799065" cy="604908"/>
            </a:xfrm>
            <a:custGeom>
              <a:avLst/>
              <a:gdLst/>
              <a:ahLst/>
              <a:cxnLst/>
              <a:rect l="l" t="t" r="r" b="b"/>
              <a:pathLst>
                <a:path w="1799065" h="604908">
                  <a:moveTo>
                    <a:pt x="0" y="0"/>
                  </a:moveTo>
                  <a:lnTo>
                    <a:pt x="1799065" y="0"/>
                  </a:lnTo>
                  <a:lnTo>
                    <a:pt x="1799065" y="604908"/>
                  </a:lnTo>
                  <a:lnTo>
                    <a:pt x="0" y="604908"/>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5" name="Group 5"/>
          <p:cNvGrpSpPr/>
          <p:nvPr/>
        </p:nvGrpSpPr>
        <p:grpSpPr>
          <a:xfrm>
            <a:off x="-2319007" y="-1071552"/>
            <a:ext cx="13682774" cy="3367602"/>
            <a:chOff x="0" y="0"/>
            <a:chExt cx="3603694" cy="886940"/>
          </a:xfrm>
        </p:grpSpPr>
        <p:sp>
          <p:nvSpPr>
            <p:cNvPr id="6" name="Freeform 6"/>
            <p:cNvSpPr/>
            <p:nvPr/>
          </p:nvSpPr>
          <p:spPr>
            <a:xfrm>
              <a:off x="0" y="0"/>
              <a:ext cx="3603694" cy="886940"/>
            </a:xfrm>
            <a:custGeom>
              <a:avLst/>
              <a:gdLst/>
              <a:ahLst/>
              <a:cxnLst/>
              <a:rect l="l" t="t" r="r" b="b"/>
              <a:pathLst>
                <a:path w="3603694" h="886940">
                  <a:moveTo>
                    <a:pt x="0" y="0"/>
                  </a:moveTo>
                  <a:lnTo>
                    <a:pt x="3603694" y="0"/>
                  </a:lnTo>
                  <a:lnTo>
                    <a:pt x="3603694" y="886940"/>
                  </a:lnTo>
                  <a:lnTo>
                    <a:pt x="0" y="886940"/>
                  </a:lnTo>
                  <a:close/>
                </a:path>
              </a:pathLst>
            </a:custGeom>
            <a:solidFill>
              <a:srgbClr val="FFFFFF"/>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8" name="Group 8"/>
          <p:cNvGrpSpPr/>
          <p:nvPr/>
        </p:nvGrpSpPr>
        <p:grpSpPr>
          <a:xfrm>
            <a:off x="8639665" y="0"/>
            <a:ext cx="10723892" cy="10287000"/>
            <a:chOff x="0" y="0"/>
            <a:chExt cx="14298523" cy="13716000"/>
          </a:xfrm>
        </p:grpSpPr>
        <p:pic>
          <p:nvPicPr>
            <p:cNvPr id="9" name="Picture 9"/>
            <p:cNvPicPr>
              <a:picLocks noChangeAspect="1"/>
            </p:cNvPicPr>
            <p:nvPr/>
          </p:nvPicPr>
          <p:blipFill>
            <a:blip r:embed="rId3"/>
            <a:srcRect l="9786"/>
            <a:stretch>
              <a:fillRect/>
            </a:stretch>
          </p:blipFill>
          <p:spPr>
            <a:xfrm>
              <a:off x="0" y="0"/>
              <a:ext cx="14298523" cy="13716000"/>
            </a:xfrm>
            <a:prstGeom prst="rect">
              <a:avLst/>
            </a:prstGeom>
          </p:spPr>
        </p:pic>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4448" y="9187800"/>
            <a:ext cx="2008504" cy="1099200"/>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279496" y="9187800"/>
            <a:ext cx="2008504" cy="1099200"/>
          </a:xfrm>
          <a:prstGeom prst="rect">
            <a:avLst/>
          </a:prstGeom>
        </p:spPr>
      </p:pic>
      <p:sp>
        <p:nvSpPr>
          <p:cNvPr id="12" name="TextBox 12"/>
          <p:cNvSpPr txBox="1"/>
          <p:nvPr/>
        </p:nvSpPr>
        <p:spPr>
          <a:xfrm>
            <a:off x="1028700" y="1359425"/>
            <a:ext cx="7950349" cy="1758950"/>
          </a:xfrm>
          <a:prstGeom prst="rect">
            <a:avLst/>
          </a:prstGeom>
        </p:spPr>
        <p:txBody>
          <a:bodyPr lIns="0" tIns="0" rIns="0" bIns="0" rtlCol="0" anchor="t">
            <a:spAutoFit/>
          </a:bodyPr>
          <a:lstStyle/>
          <a:p>
            <a:pPr>
              <a:lnSpc>
                <a:spcPts val="7000"/>
              </a:lnSpc>
              <a:spcBef>
                <a:spcPct val="0"/>
              </a:spcBef>
            </a:pPr>
            <a:r>
              <a:rPr lang="en-US" sz="5000" dirty="0">
                <a:solidFill>
                  <a:srgbClr val="31356E"/>
                </a:solidFill>
                <a:latin typeface="Raleway Bold"/>
              </a:rPr>
              <a:t>LA DIRECTION DU DÉVELOPPEMENT</a:t>
            </a:r>
          </a:p>
        </p:txBody>
      </p:sp>
      <p:sp>
        <p:nvSpPr>
          <p:cNvPr id="13" name="TextBox 13"/>
          <p:cNvSpPr txBox="1"/>
          <p:nvPr/>
        </p:nvSpPr>
        <p:spPr>
          <a:xfrm>
            <a:off x="689315" y="3710975"/>
            <a:ext cx="7035324" cy="3171248"/>
          </a:xfrm>
          <a:prstGeom prst="rect">
            <a:avLst/>
          </a:prstGeom>
        </p:spPr>
        <p:txBody>
          <a:bodyPr lIns="0" tIns="0" rIns="0" bIns="0" rtlCol="0" anchor="t">
            <a:spAutoFit/>
          </a:bodyPr>
          <a:lstStyle/>
          <a:p>
            <a:pPr marL="649572" lvl="1" indent="-324786">
              <a:lnSpc>
                <a:spcPts val="4212"/>
              </a:lnSpc>
              <a:buFont typeface="Arial"/>
              <a:buChar char="•"/>
            </a:pPr>
            <a:r>
              <a:rPr lang="en-US" sz="3008" dirty="0" err="1">
                <a:solidFill>
                  <a:srgbClr val="272B64"/>
                </a:solidFill>
                <a:latin typeface="Raleway Bold"/>
              </a:rPr>
              <a:t>Optimisation</a:t>
            </a:r>
            <a:r>
              <a:rPr lang="en-US" sz="3008" dirty="0">
                <a:solidFill>
                  <a:srgbClr val="272B64"/>
                </a:solidFill>
                <a:latin typeface="Raleway Bold"/>
              </a:rPr>
              <a:t> du code</a:t>
            </a:r>
          </a:p>
          <a:p>
            <a:pPr marL="649572" lvl="1" indent="-324786">
              <a:lnSpc>
                <a:spcPts val="4212"/>
              </a:lnSpc>
              <a:buFont typeface="Arial"/>
              <a:buChar char="•"/>
            </a:pPr>
            <a:r>
              <a:rPr lang="en-US" sz="3008" dirty="0" err="1">
                <a:solidFill>
                  <a:srgbClr val="272B64"/>
                </a:solidFill>
                <a:latin typeface="Raleway Bold"/>
              </a:rPr>
              <a:t>Fonctions</a:t>
            </a:r>
            <a:r>
              <a:rPr lang="en-US" sz="3008" dirty="0">
                <a:solidFill>
                  <a:srgbClr val="272B64"/>
                </a:solidFill>
                <a:latin typeface="Raleway Bold"/>
              </a:rPr>
              <a:t> </a:t>
            </a:r>
            <a:r>
              <a:rPr lang="en-US" sz="3008" dirty="0" err="1">
                <a:solidFill>
                  <a:srgbClr val="272B64"/>
                </a:solidFill>
                <a:latin typeface="Raleway Bold"/>
              </a:rPr>
              <a:t>dynamiques</a:t>
            </a:r>
            <a:endParaRPr lang="en-US" sz="3008" dirty="0">
              <a:solidFill>
                <a:srgbClr val="272B64"/>
              </a:solidFill>
              <a:latin typeface="Raleway Bold"/>
            </a:endParaRPr>
          </a:p>
          <a:p>
            <a:pPr marL="649572" lvl="1" indent="-324786">
              <a:lnSpc>
                <a:spcPts val="4212"/>
              </a:lnSpc>
              <a:buFont typeface="Arial"/>
              <a:buChar char="•"/>
            </a:pPr>
            <a:r>
              <a:rPr lang="en-US" sz="3008" dirty="0" err="1">
                <a:solidFill>
                  <a:srgbClr val="272B64"/>
                </a:solidFill>
                <a:latin typeface="Raleway Bold"/>
              </a:rPr>
              <a:t>L'intégration</a:t>
            </a:r>
            <a:r>
              <a:rPr lang="en-US" sz="3008" dirty="0">
                <a:solidFill>
                  <a:srgbClr val="272B64"/>
                </a:solidFill>
                <a:latin typeface="Raleway Bold"/>
              </a:rPr>
              <a:t> de service tiers</a:t>
            </a:r>
          </a:p>
          <a:p>
            <a:pPr marL="649572" lvl="1" indent="-324786">
              <a:lnSpc>
                <a:spcPts val="4212"/>
              </a:lnSpc>
              <a:buFont typeface="Arial"/>
              <a:buChar char="•"/>
            </a:pPr>
            <a:r>
              <a:rPr lang="en-US" sz="3008" dirty="0">
                <a:solidFill>
                  <a:srgbClr val="272B64"/>
                </a:solidFill>
                <a:latin typeface="Raleway Bold"/>
              </a:rPr>
              <a:t>Multi-</a:t>
            </a:r>
            <a:r>
              <a:rPr lang="en-US" sz="3008" dirty="0" err="1">
                <a:solidFill>
                  <a:srgbClr val="272B64"/>
                </a:solidFill>
                <a:latin typeface="Raleway Bold"/>
              </a:rPr>
              <a:t>plateforme</a:t>
            </a:r>
            <a:endParaRPr lang="en-US" sz="3008" dirty="0">
              <a:solidFill>
                <a:srgbClr val="272B64"/>
              </a:solidFill>
              <a:latin typeface="Raleway Bold"/>
            </a:endParaRPr>
          </a:p>
          <a:p>
            <a:pPr marL="649572" lvl="1" indent="-324786">
              <a:lnSpc>
                <a:spcPts val="4212"/>
              </a:lnSpc>
              <a:buFont typeface="Arial"/>
              <a:buChar char="•"/>
            </a:pPr>
            <a:r>
              <a:rPr lang="en-US" sz="3008" dirty="0" err="1">
                <a:solidFill>
                  <a:srgbClr val="272B64"/>
                </a:solidFill>
                <a:latin typeface="Raleway Bold"/>
              </a:rPr>
              <a:t>Réaction</a:t>
            </a:r>
            <a:r>
              <a:rPr lang="en-US" sz="3008" dirty="0">
                <a:solidFill>
                  <a:srgbClr val="272B64"/>
                </a:solidFill>
                <a:latin typeface="Raleway Bold"/>
              </a:rPr>
              <a:t> </a:t>
            </a:r>
            <a:r>
              <a:rPr lang="en-US" sz="3008" dirty="0" err="1">
                <a:solidFill>
                  <a:srgbClr val="272B64"/>
                </a:solidFill>
                <a:latin typeface="Raleway Bold"/>
              </a:rPr>
              <a:t>en</a:t>
            </a:r>
            <a:r>
              <a:rPr lang="en-US" sz="3008" dirty="0">
                <a:solidFill>
                  <a:srgbClr val="272B64"/>
                </a:solidFill>
                <a:latin typeface="Raleway Bold"/>
              </a:rPr>
              <a:t> temps reel</a:t>
            </a:r>
          </a:p>
          <a:p>
            <a:pPr marL="649572" lvl="1" indent="-324786">
              <a:lnSpc>
                <a:spcPts val="4212"/>
              </a:lnSpc>
              <a:buFont typeface="Arial"/>
              <a:buChar char="•"/>
            </a:pPr>
            <a:r>
              <a:rPr lang="en-US" sz="3008" dirty="0">
                <a:solidFill>
                  <a:srgbClr val="272B64"/>
                </a:solidFill>
                <a:latin typeface="Raleway Bold"/>
              </a:rPr>
              <a:t>REX</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7020173" y="-331575"/>
            <a:ext cx="3238983" cy="26276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4666325" y="0"/>
            <a:ext cx="8860101" cy="10287000"/>
            <a:chOff x="0" y="0"/>
            <a:chExt cx="2333524" cy="2709333"/>
          </a:xfrm>
        </p:grpSpPr>
        <p:sp>
          <p:nvSpPr>
            <p:cNvPr id="3" name="Freeform 3"/>
            <p:cNvSpPr/>
            <p:nvPr/>
          </p:nvSpPr>
          <p:spPr>
            <a:xfrm>
              <a:off x="0" y="0"/>
              <a:ext cx="2333524" cy="2709333"/>
            </a:xfrm>
            <a:custGeom>
              <a:avLst/>
              <a:gdLst/>
              <a:ahLst/>
              <a:cxnLst/>
              <a:rect l="l" t="t" r="r" b="b"/>
              <a:pathLst>
                <a:path w="2333524" h="2709333">
                  <a:moveTo>
                    <a:pt x="0" y="0"/>
                  </a:moveTo>
                  <a:lnTo>
                    <a:pt x="2333524" y="0"/>
                  </a:lnTo>
                  <a:lnTo>
                    <a:pt x="2333524" y="2709333"/>
                  </a:lnTo>
                  <a:lnTo>
                    <a:pt x="0" y="2709333"/>
                  </a:lnTo>
                  <a:close/>
                </a:path>
              </a:pathLst>
            </a:custGeom>
            <a:solidFill>
              <a:srgbClr val="FFFFFF">
                <a:alpha val="56863"/>
              </a:srgbClr>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lang="fr-FR" dirty="0"/>
            </a:p>
          </p:txBody>
        </p:sp>
      </p:grpSp>
      <p:grpSp>
        <p:nvGrpSpPr>
          <p:cNvPr id="5" name="Group 5"/>
          <p:cNvGrpSpPr/>
          <p:nvPr/>
        </p:nvGrpSpPr>
        <p:grpSpPr>
          <a:xfrm>
            <a:off x="11037025" y="-1050126"/>
            <a:ext cx="10749819" cy="2100252"/>
            <a:chOff x="0" y="0"/>
            <a:chExt cx="2831228" cy="553153"/>
          </a:xfrm>
        </p:grpSpPr>
        <p:sp>
          <p:nvSpPr>
            <p:cNvPr id="6" name="Freeform 6"/>
            <p:cNvSpPr/>
            <p:nvPr/>
          </p:nvSpPr>
          <p:spPr>
            <a:xfrm>
              <a:off x="0" y="0"/>
              <a:ext cx="2831228" cy="553153"/>
            </a:xfrm>
            <a:custGeom>
              <a:avLst/>
              <a:gdLst/>
              <a:ahLst/>
              <a:cxnLst/>
              <a:rect l="l" t="t" r="r" b="b"/>
              <a:pathLst>
                <a:path w="2831228" h="553153">
                  <a:moveTo>
                    <a:pt x="0" y="0"/>
                  </a:moveTo>
                  <a:lnTo>
                    <a:pt x="2831228" y="0"/>
                  </a:lnTo>
                  <a:lnTo>
                    <a:pt x="2831228" y="553153"/>
                  </a:lnTo>
                  <a:lnTo>
                    <a:pt x="0" y="553153"/>
                  </a:lnTo>
                  <a:close/>
                </a:path>
              </a:pathLst>
            </a:custGeom>
            <a:solidFill>
              <a:srgbClr val="272B64"/>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139"/>
                </a:lnSpc>
              </a:pPr>
              <a:endParaRPr lang="fr-FR" dirty="0"/>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41952" y="762096"/>
            <a:ext cx="2460253" cy="1346429"/>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526735" y="-252496"/>
            <a:ext cx="3238983" cy="2627625"/>
          </a:xfrm>
          <a:prstGeom prst="rect">
            <a:avLst/>
          </a:prstGeom>
        </p:spPr>
      </p:pic>
      <p:pic>
        <p:nvPicPr>
          <p:cNvPr id="10" name="Picture 10"/>
          <p:cNvPicPr>
            <a:picLocks noChangeAspect="1"/>
          </p:cNvPicPr>
          <p:nvPr/>
        </p:nvPicPr>
        <p:blipFill>
          <a:blip r:embed="rId7"/>
          <a:srcRect b="8499"/>
          <a:stretch>
            <a:fillRect/>
          </a:stretch>
        </p:blipFill>
        <p:spPr>
          <a:xfrm>
            <a:off x="5558168" y="2591010"/>
            <a:ext cx="7209372" cy="7124375"/>
          </a:xfrm>
          <a:prstGeom prst="rect">
            <a:avLst/>
          </a:prstGeom>
        </p:spPr>
      </p:pic>
      <p:sp>
        <p:nvSpPr>
          <p:cNvPr id="11" name="TextBox 11"/>
          <p:cNvSpPr txBox="1"/>
          <p:nvPr/>
        </p:nvSpPr>
        <p:spPr>
          <a:xfrm>
            <a:off x="3630275" y="1162279"/>
            <a:ext cx="11255657" cy="1203325"/>
          </a:xfrm>
          <a:prstGeom prst="rect">
            <a:avLst/>
          </a:prstGeom>
        </p:spPr>
        <p:txBody>
          <a:bodyPr lIns="0" tIns="0" rIns="0" bIns="0" rtlCol="0" anchor="t">
            <a:spAutoFit/>
          </a:bodyPr>
          <a:lstStyle/>
          <a:p>
            <a:pPr algn="ctr">
              <a:lnSpc>
                <a:spcPts val="9799"/>
              </a:lnSpc>
              <a:spcBef>
                <a:spcPct val="0"/>
              </a:spcBef>
            </a:pPr>
            <a:r>
              <a:rPr lang="fr-FR" sz="6999" dirty="0" smtClean="0">
                <a:solidFill>
                  <a:srgbClr val="272B64"/>
                </a:solidFill>
                <a:latin typeface="Raleway Bold"/>
              </a:rPr>
              <a:t>CONCLUSION</a:t>
            </a:r>
            <a:endParaRPr lang="fr-FR" sz="6999" dirty="0">
              <a:solidFill>
                <a:srgbClr val="272B64"/>
              </a:solidFill>
              <a:latin typeface="Raleway Bo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3744852" y="4419582"/>
            <a:ext cx="10749819" cy="2100252"/>
            <a:chOff x="0" y="0"/>
            <a:chExt cx="2831228" cy="553153"/>
          </a:xfrm>
        </p:grpSpPr>
        <p:sp>
          <p:nvSpPr>
            <p:cNvPr id="3" name="Freeform 3"/>
            <p:cNvSpPr/>
            <p:nvPr/>
          </p:nvSpPr>
          <p:spPr>
            <a:xfrm>
              <a:off x="0" y="0"/>
              <a:ext cx="2831228" cy="553153"/>
            </a:xfrm>
            <a:custGeom>
              <a:avLst/>
              <a:gdLst/>
              <a:ahLst/>
              <a:cxnLst/>
              <a:rect l="l" t="t" r="r" b="b"/>
              <a:pathLst>
                <a:path w="2831228" h="553153">
                  <a:moveTo>
                    <a:pt x="0" y="0"/>
                  </a:moveTo>
                  <a:lnTo>
                    <a:pt x="2831228" y="0"/>
                  </a:lnTo>
                  <a:lnTo>
                    <a:pt x="2831228" y="553153"/>
                  </a:lnTo>
                  <a:lnTo>
                    <a:pt x="0" y="553153"/>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sp>
        <p:nvSpPr>
          <p:cNvPr id="5" name="TextBox 5"/>
          <p:cNvSpPr txBox="1"/>
          <p:nvPr/>
        </p:nvSpPr>
        <p:spPr>
          <a:xfrm>
            <a:off x="2940384" y="4426295"/>
            <a:ext cx="12358756" cy="1821524"/>
          </a:xfrm>
          <a:prstGeom prst="rect">
            <a:avLst/>
          </a:prstGeom>
        </p:spPr>
        <p:txBody>
          <a:bodyPr lIns="0" tIns="0" rIns="0" bIns="0" rtlCol="0" anchor="t">
            <a:spAutoFit/>
          </a:bodyPr>
          <a:lstStyle/>
          <a:p>
            <a:pPr algn="ctr">
              <a:lnSpc>
                <a:spcPts val="15178"/>
              </a:lnSpc>
              <a:spcBef>
                <a:spcPct val="0"/>
              </a:spcBef>
            </a:pPr>
            <a:r>
              <a:rPr lang="en-US" sz="10841" dirty="0" smtClean="0">
                <a:solidFill>
                  <a:srgbClr val="E8F0FF"/>
                </a:solidFill>
                <a:latin typeface="Raleway Bold"/>
              </a:rPr>
              <a:t>MERCI</a:t>
            </a:r>
            <a:endParaRPr lang="en-US" sz="10841" dirty="0">
              <a:solidFill>
                <a:srgbClr val="E8F0FF"/>
              </a:solidFill>
              <a:latin typeface="Raleway Bold"/>
            </a:endParaRPr>
          </a:p>
        </p:txBody>
      </p:sp>
      <p:grpSp>
        <p:nvGrpSpPr>
          <p:cNvPr id="6" name="Group 6"/>
          <p:cNvGrpSpPr/>
          <p:nvPr/>
        </p:nvGrpSpPr>
        <p:grpSpPr>
          <a:xfrm>
            <a:off x="11010076" y="9236874"/>
            <a:ext cx="10749819" cy="2100252"/>
            <a:chOff x="0" y="0"/>
            <a:chExt cx="2831228" cy="553153"/>
          </a:xfrm>
        </p:grpSpPr>
        <p:sp>
          <p:nvSpPr>
            <p:cNvPr id="7" name="Freeform 7"/>
            <p:cNvSpPr/>
            <p:nvPr/>
          </p:nvSpPr>
          <p:spPr>
            <a:xfrm>
              <a:off x="0" y="0"/>
              <a:ext cx="2831228" cy="553153"/>
            </a:xfrm>
            <a:custGeom>
              <a:avLst/>
              <a:gdLst/>
              <a:ahLst/>
              <a:cxnLst/>
              <a:rect l="l" t="t" r="r" b="b"/>
              <a:pathLst>
                <a:path w="2831228" h="553153">
                  <a:moveTo>
                    <a:pt x="0" y="0"/>
                  </a:moveTo>
                  <a:lnTo>
                    <a:pt x="2831228" y="0"/>
                  </a:lnTo>
                  <a:lnTo>
                    <a:pt x="2831228" y="553153"/>
                  </a:lnTo>
                  <a:lnTo>
                    <a:pt x="0" y="553153"/>
                  </a:lnTo>
                  <a:close/>
                </a:path>
              </a:pathLst>
            </a:custGeom>
            <a:solidFill>
              <a:srgbClr val="272B64"/>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9" name="Group 9"/>
          <p:cNvGrpSpPr/>
          <p:nvPr/>
        </p:nvGrpSpPr>
        <p:grpSpPr>
          <a:xfrm>
            <a:off x="-3341957" y="-1050126"/>
            <a:ext cx="10749819" cy="2100252"/>
            <a:chOff x="0" y="0"/>
            <a:chExt cx="2831228" cy="553153"/>
          </a:xfrm>
        </p:grpSpPr>
        <p:sp>
          <p:nvSpPr>
            <p:cNvPr id="10" name="Freeform 10"/>
            <p:cNvSpPr/>
            <p:nvPr/>
          </p:nvSpPr>
          <p:spPr>
            <a:xfrm>
              <a:off x="0" y="0"/>
              <a:ext cx="2831228" cy="553153"/>
            </a:xfrm>
            <a:custGeom>
              <a:avLst/>
              <a:gdLst/>
              <a:ahLst/>
              <a:cxnLst/>
              <a:rect l="l" t="t" r="r" b="b"/>
              <a:pathLst>
                <a:path w="2831228" h="553153">
                  <a:moveTo>
                    <a:pt x="0" y="0"/>
                  </a:moveTo>
                  <a:lnTo>
                    <a:pt x="2831228" y="0"/>
                  </a:lnTo>
                  <a:lnTo>
                    <a:pt x="2831228" y="553153"/>
                  </a:lnTo>
                  <a:lnTo>
                    <a:pt x="0" y="553153"/>
                  </a:lnTo>
                  <a:close/>
                </a:path>
              </a:pathLst>
            </a:custGeom>
            <a:solidFill>
              <a:srgbClr val="272B64"/>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24454" y="7821437"/>
            <a:ext cx="2008504" cy="1099200"/>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4929161" y="1512007"/>
            <a:ext cx="2008504" cy="1099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7455414" y="8840762"/>
            <a:ext cx="10184208" cy="1087645"/>
            <a:chOff x="0" y="0"/>
            <a:chExt cx="2682261" cy="286458"/>
          </a:xfrm>
        </p:grpSpPr>
        <p:sp>
          <p:nvSpPr>
            <p:cNvPr id="3" name="Freeform 3"/>
            <p:cNvSpPr/>
            <p:nvPr/>
          </p:nvSpPr>
          <p:spPr>
            <a:xfrm>
              <a:off x="0" y="0"/>
              <a:ext cx="2682261" cy="286458"/>
            </a:xfrm>
            <a:custGeom>
              <a:avLst/>
              <a:gdLst/>
              <a:ahLst/>
              <a:cxnLst/>
              <a:rect l="l" t="t" r="r" b="b"/>
              <a:pathLst>
                <a:path w="2682261" h="286458">
                  <a:moveTo>
                    <a:pt x="0" y="0"/>
                  </a:moveTo>
                  <a:lnTo>
                    <a:pt x="2682261" y="0"/>
                  </a:lnTo>
                  <a:lnTo>
                    <a:pt x="2682261" y="286458"/>
                  </a:lnTo>
                  <a:lnTo>
                    <a:pt x="0" y="286458"/>
                  </a:lnTo>
                  <a:close/>
                </a:path>
              </a:pathLst>
            </a:custGeom>
            <a:solidFill>
              <a:srgbClr val="272B64"/>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139"/>
                </a:lnSpc>
              </a:pPr>
              <a:endParaRPr/>
            </a:p>
          </p:txBody>
        </p:sp>
      </p:grpSp>
      <p:grpSp>
        <p:nvGrpSpPr>
          <p:cNvPr id="5" name="Group 5"/>
          <p:cNvGrpSpPr/>
          <p:nvPr/>
        </p:nvGrpSpPr>
        <p:grpSpPr>
          <a:xfrm>
            <a:off x="-1296058" y="-478324"/>
            <a:ext cx="10184208" cy="1507024"/>
            <a:chOff x="0" y="0"/>
            <a:chExt cx="2682261" cy="396912"/>
          </a:xfrm>
        </p:grpSpPr>
        <p:sp>
          <p:nvSpPr>
            <p:cNvPr id="6" name="Freeform 6"/>
            <p:cNvSpPr/>
            <p:nvPr/>
          </p:nvSpPr>
          <p:spPr>
            <a:xfrm>
              <a:off x="0" y="0"/>
              <a:ext cx="2682261" cy="396912"/>
            </a:xfrm>
            <a:custGeom>
              <a:avLst/>
              <a:gdLst/>
              <a:ahLst/>
              <a:cxnLst/>
              <a:rect l="l" t="t" r="r" b="b"/>
              <a:pathLst>
                <a:path w="2682261" h="396912">
                  <a:moveTo>
                    <a:pt x="0" y="0"/>
                  </a:moveTo>
                  <a:lnTo>
                    <a:pt x="2682261" y="0"/>
                  </a:lnTo>
                  <a:lnTo>
                    <a:pt x="2682261" y="396912"/>
                  </a:lnTo>
                  <a:lnTo>
                    <a:pt x="0" y="396912"/>
                  </a:lnTo>
                  <a:close/>
                </a:path>
              </a:pathLst>
            </a:custGeom>
            <a:solidFill>
              <a:srgbClr val="272B64"/>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139"/>
                </a:lnSpc>
              </a:pPr>
              <a:endParaRPr/>
            </a:p>
          </p:txBody>
        </p:sp>
      </p:grpSp>
      <p:grpSp>
        <p:nvGrpSpPr>
          <p:cNvPr id="8" name="Group 8"/>
          <p:cNvGrpSpPr/>
          <p:nvPr/>
        </p:nvGrpSpPr>
        <p:grpSpPr>
          <a:xfrm>
            <a:off x="11379966" y="609321"/>
            <a:ext cx="6168426" cy="8775263"/>
            <a:chOff x="0" y="0"/>
            <a:chExt cx="8224568" cy="11700351"/>
          </a:xfrm>
        </p:grpSpPr>
        <p:pic>
          <p:nvPicPr>
            <p:cNvPr id="9" name="Picture 9"/>
            <p:cNvPicPr>
              <a:picLocks noChangeAspect="1"/>
            </p:cNvPicPr>
            <p:nvPr/>
          </p:nvPicPr>
          <p:blipFill>
            <a:blip r:embed="rId3"/>
            <a:srcRect l="30259" r="30259"/>
            <a:stretch>
              <a:fillRect/>
            </a:stretch>
          </p:blipFill>
          <p:spPr>
            <a:xfrm>
              <a:off x="0" y="0"/>
              <a:ext cx="8224568" cy="11700351"/>
            </a:xfrm>
            <a:prstGeom prst="rect">
              <a:avLst/>
            </a:prstGeom>
          </p:spPr>
        </p:pic>
      </p:grpSp>
      <p:sp>
        <p:nvSpPr>
          <p:cNvPr id="10" name="TextBox 10"/>
          <p:cNvSpPr txBox="1"/>
          <p:nvPr/>
        </p:nvSpPr>
        <p:spPr>
          <a:xfrm>
            <a:off x="0" y="1233778"/>
            <a:ext cx="8382234" cy="1855228"/>
          </a:xfrm>
          <a:prstGeom prst="rect">
            <a:avLst/>
          </a:prstGeom>
        </p:spPr>
        <p:txBody>
          <a:bodyPr lIns="0" tIns="0" rIns="0" bIns="0" rtlCol="0" anchor="t">
            <a:spAutoFit/>
          </a:bodyPr>
          <a:lstStyle/>
          <a:p>
            <a:pPr algn="ctr">
              <a:lnSpc>
                <a:spcPts val="7468"/>
              </a:lnSpc>
            </a:pPr>
            <a:r>
              <a:rPr lang="en-US" sz="5334" dirty="0">
                <a:solidFill>
                  <a:srgbClr val="00384D"/>
                </a:solidFill>
                <a:latin typeface="Raleway Bold"/>
              </a:rPr>
              <a:t>LE CONTENU</a:t>
            </a:r>
          </a:p>
          <a:p>
            <a:pPr algn="r">
              <a:lnSpc>
                <a:spcPts val="7468"/>
              </a:lnSpc>
              <a:spcBef>
                <a:spcPct val="0"/>
              </a:spcBef>
            </a:pPr>
            <a:endParaRPr lang="en-US" sz="5334" dirty="0">
              <a:solidFill>
                <a:srgbClr val="00384D"/>
              </a:solidFill>
              <a:latin typeface="Raleway Bold"/>
            </a:endParaRPr>
          </a:p>
        </p:txBody>
      </p:sp>
      <p:sp>
        <p:nvSpPr>
          <p:cNvPr id="11" name="TextBox 11"/>
          <p:cNvSpPr txBox="1"/>
          <p:nvPr/>
        </p:nvSpPr>
        <p:spPr>
          <a:xfrm>
            <a:off x="2819400" y="2617668"/>
            <a:ext cx="10752993" cy="5539978"/>
          </a:xfrm>
          <a:prstGeom prst="rect">
            <a:avLst/>
          </a:prstGeom>
        </p:spPr>
        <p:txBody>
          <a:bodyPr wrap="square" lIns="0" tIns="0" rIns="0" bIns="0" rtlCol="0" anchor="t">
            <a:spAutoFit/>
          </a:bodyPr>
          <a:lstStyle/>
          <a:p>
            <a:pPr marL="1138671" lvl="1" indent="-742950">
              <a:lnSpc>
                <a:spcPct val="150000"/>
              </a:lnSpc>
              <a:buAutoNum type="arabicPeriod"/>
            </a:pPr>
            <a:r>
              <a:rPr lang="en-US" sz="2000" dirty="0" err="1" smtClean="0">
                <a:solidFill>
                  <a:srgbClr val="00384D"/>
                </a:solidFill>
                <a:latin typeface="Raleway"/>
              </a:rPr>
              <a:t>Utilisateur</a:t>
            </a:r>
            <a:r>
              <a:rPr lang="en-US" sz="2000" dirty="0" smtClean="0">
                <a:solidFill>
                  <a:srgbClr val="00384D"/>
                </a:solidFill>
                <a:latin typeface="Raleway"/>
              </a:rPr>
              <a:t>.</a:t>
            </a:r>
          </a:p>
          <a:p>
            <a:pPr marL="1138671" lvl="1" indent="-742950">
              <a:lnSpc>
                <a:spcPct val="150000"/>
              </a:lnSpc>
              <a:buFontTx/>
              <a:buAutoNum type="arabicPeriod"/>
            </a:pPr>
            <a:r>
              <a:rPr lang="en-US" sz="2000" dirty="0" err="1" smtClean="0">
                <a:solidFill>
                  <a:srgbClr val="00384D"/>
                </a:solidFill>
                <a:latin typeface="Raleway"/>
              </a:rPr>
              <a:t>Objectif</a:t>
            </a:r>
            <a:r>
              <a:rPr lang="en-US" sz="2000" dirty="0" smtClean="0">
                <a:solidFill>
                  <a:srgbClr val="00384D"/>
                </a:solidFill>
                <a:latin typeface="Raleway"/>
              </a:rPr>
              <a:t>.</a:t>
            </a:r>
          </a:p>
          <a:p>
            <a:pPr marL="1138671" lvl="1" indent="-742950">
              <a:lnSpc>
                <a:spcPct val="150000"/>
              </a:lnSpc>
              <a:buFontTx/>
              <a:buAutoNum type="arabicPeriod"/>
            </a:pPr>
            <a:r>
              <a:rPr lang="en-US" sz="2000" dirty="0" smtClean="0">
                <a:solidFill>
                  <a:srgbClr val="00384D"/>
                </a:solidFill>
                <a:latin typeface="Raleway"/>
              </a:rPr>
              <a:t>La </a:t>
            </a:r>
            <a:r>
              <a:rPr lang="en-US" sz="2000" dirty="0" err="1" smtClean="0">
                <a:solidFill>
                  <a:srgbClr val="00384D"/>
                </a:solidFill>
                <a:latin typeface="Raleway"/>
              </a:rPr>
              <a:t>méthode</a:t>
            </a:r>
            <a:r>
              <a:rPr lang="en-US" sz="2000" dirty="0" smtClean="0">
                <a:solidFill>
                  <a:srgbClr val="00384D"/>
                </a:solidFill>
                <a:latin typeface="Raleway"/>
              </a:rPr>
              <a:t> </a:t>
            </a:r>
            <a:r>
              <a:rPr lang="en-US" sz="2000" dirty="0">
                <a:solidFill>
                  <a:srgbClr val="00384D"/>
                </a:solidFill>
                <a:latin typeface="Raleway"/>
              </a:rPr>
              <a:t>de </a:t>
            </a:r>
            <a:r>
              <a:rPr lang="en-US" sz="2000" dirty="0" err="1" smtClean="0">
                <a:solidFill>
                  <a:srgbClr val="00384D"/>
                </a:solidFill>
                <a:latin typeface="Raleway"/>
              </a:rPr>
              <a:t>Marvic</a:t>
            </a:r>
            <a:r>
              <a:rPr lang="en-US" sz="2000" dirty="0" smtClean="0">
                <a:solidFill>
                  <a:srgbClr val="00384D"/>
                </a:solidFill>
                <a:latin typeface="Raleway"/>
              </a:rPr>
              <a:t>.</a:t>
            </a:r>
          </a:p>
          <a:p>
            <a:pPr marL="1138671" lvl="1" indent="-742950">
              <a:lnSpc>
                <a:spcPct val="150000"/>
              </a:lnSpc>
              <a:buFontTx/>
              <a:buAutoNum type="arabicPeriod"/>
            </a:pPr>
            <a:r>
              <a:rPr lang="en-US" sz="2000" dirty="0" smtClean="0">
                <a:solidFill>
                  <a:srgbClr val="00384D"/>
                </a:solidFill>
                <a:latin typeface="Raleway"/>
              </a:rPr>
              <a:t>Tableau </a:t>
            </a:r>
            <a:r>
              <a:rPr lang="en-US" sz="2000" dirty="0">
                <a:solidFill>
                  <a:srgbClr val="00384D"/>
                </a:solidFill>
                <a:latin typeface="Raleway"/>
              </a:rPr>
              <a:t>de </a:t>
            </a:r>
            <a:r>
              <a:rPr lang="en-US" sz="2000" dirty="0" err="1">
                <a:solidFill>
                  <a:srgbClr val="00384D"/>
                </a:solidFill>
                <a:latin typeface="Raleway"/>
              </a:rPr>
              <a:t>comparaison</a:t>
            </a:r>
            <a:r>
              <a:rPr lang="en-US" sz="2000" dirty="0">
                <a:solidFill>
                  <a:srgbClr val="00384D"/>
                </a:solidFill>
                <a:latin typeface="Raleway"/>
              </a:rPr>
              <a:t> </a:t>
            </a:r>
            <a:r>
              <a:rPr lang="en-US" sz="2000" dirty="0" smtClean="0">
                <a:solidFill>
                  <a:srgbClr val="00384D"/>
                </a:solidFill>
                <a:latin typeface="Raleway"/>
              </a:rPr>
              <a:t>.</a:t>
            </a:r>
            <a:endParaRPr lang="en-US" sz="2000" dirty="0">
              <a:solidFill>
                <a:srgbClr val="00384D"/>
              </a:solidFill>
              <a:latin typeface="Raleway"/>
            </a:endParaRPr>
          </a:p>
          <a:p>
            <a:pPr marL="1138671" lvl="1" indent="-742950">
              <a:lnSpc>
                <a:spcPct val="150000"/>
              </a:lnSpc>
              <a:buFontTx/>
              <a:buAutoNum type="arabicPeriod"/>
            </a:pPr>
            <a:r>
              <a:rPr lang="en-US" sz="2000" dirty="0">
                <a:solidFill>
                  <a:srgbClr val="00384D"/>
                </a:solidFill>
                <a:latin typeface="Raleway"/>
              </a:rPr>
              <a:t>La solution à </a:t>
            </a:r>
            <a:r>
              <a:rPr lang="en-US" sz="2000" dirty="0" err="1">
                <a:solidFill>
                  <a:srgbClr val="00384D"/>
                </a:solidFill>
                <a:latin typeface="Raleway"/>
              </a:rPr>
              <a:t>mettre</a:t>
            </a:r>
            <a:r>
              <a:rPr lang="en-US" sz="2000" dirty="0">
                <a:solidFill>
                  <a:srgbClr val="00384D"/>
                </a:solidFill>
                <a:latin typeface="Raleway"/>
              </a:rPr>
              <a:t> </a:t>
            </a:r>
            <a:r>
              <a:rPr lang="en-US" sz="2000" dirty="0" err="1">
                <a:solidFill>
                  <a:srgbClr val="00384D"/>
                </a:solidFill>
                <a:latin typeface="Raleway"/>
              </a:rPr>
              <a:t>en</a:t>
            </a:r>
            <a:r>
              <a:rPr lang="en-US" sz="2000" dirty="0">
                <a:solidFill>
                  <a:srgbClr val="00384D"/>
                </a:solidFill>
                <a:latin typeface="Raleway"/>
              </a:rPr>
              <a:t> </a:t>
            </a:r>
            <a:r>
              <a:rPr lang="en-US" sz="2000" dirty="0" smtClean="0">
                <a:solidFill>
                  <a:srgbClr val="00384D"/>
                </a:solidFill>
                <a:latin typeface="Raleway"/>
              </a:rPr>
              <a:t>place.</a:t>
            </a:r>
            <a:endParaRPr lang="en-US" sz="2000" dirty="0">
              <a:solidFill>
                <a:srgbClr val="00384D"/>
              </a:solidFill>
              <a:latin typeface="Raleway"/>
            </a:endParaRPr>
          </a:p>
          <a:p>
            <a:pPr marL="1138671" lvl="1" indent="-742950">
              <a:lnSpc>
                <a:spcPct val="150000"/>
              </a:lnSpc>
              <a:buFontTx/>
              <a:buAutoNum type="arabicPeriod"/>
            </a:pPr>
            <a:r>
              <a:rPr lang="en-US" sz="2000" dirty="0">
                <a:solidFill>
                  <a:srgbClr val="00384D"/>
                </a:solidFill>
                <a:latin typeface="Raleway"/>
              </a:rPr>
              <a:t>Le concept de </a:t>
            </a:r>
            <a:r>
              <a:rPr lang="en-US" sz="2000" dirty="0" err="1" smtClean="0">
                <a:solidFill>
                  <a:srgbClr val="00384D"/>
                </a:solidFill>
                <a:latin typeface="Raleway"/>
              </a:rPr>
              <a:t>Marvic</a:t>
            </a:r>
            <a:r>
              <a:rPr lang="en-US" sz="2000" dirty="0" smtClean="0">
                <a:solidFill>
                  <a:srgbClr val="00384D"/>
                </a:solidFill>
                <a:latin typeface="Raleway"/>
              </a:rPr>
              <a:t>.</a:t>
            </a:r>
            <a:endParaRPr lang="en-US" sz="2000" dirty="0">
              <a:solidFill>
                <a:srgbClr val="00384D"/>
              </a:solidFill>
              <a:latin typeface="Raleway"/>
            </a:endParaRPr>
          </a:p>
          <a:p>
            <a:pPr marL="1138671" lvl="1" indent="-742950">
              <a:lnSpc>
                <a:spcPct val="150000"/>
              </a:lnSpc>
              <a:buFontTx/>
              <a:buAutoNum type="arabicPeriod"/>
            </a:pPr>
            <a:r>
              <a:rPr lang="en-US" sz="2000" dirty="0" smtClean="0">
                <a:solidFill>
                  <a:srgbClr val="00384D"/>
                </a:solidFill>
                <a:latin typeface="Raleway"/>
              </a:rPr>
              <a:t>Les technologies.</a:t>
            </a:r>
            <a:endParaRPr lang="en-US" sz="2000" dirty="0">
              <a:solidFill>
                <a:srgbClr val="00384D"/>
              </a:solidFill>
              <a:latin typeface="Raleway"/>
            </a:endParaRPr>
          </a:p>
          <a:p>
            <a:pPr marL="1138671" lvl="1" indent="-742950">
              <a:lnSpc>
                <a:spcPct val="150000"/>
              </a:lnSpc>
              <a:buFontTx/>
              <a:buAutoNum type="arabicPeriod"/>
            </a:pPr>
            <a:r>
              <a:rPr lang="en-US" sz="2000" dirty="0" smtClean="0">
                <a:solidFill>
                  <a:srgbClr val="00384D"/>
                </a:solidFill>
                <a:latin typeface="Raleway"/>
              </a:rPr>
              <a:t>Demo.</a:t>
            </a:r>
          </a:p>
          <a:p>
            <a:pPr marL="1138671" lvl="1" indent="-742950">
              <a:lnSpc>
                <a:spcPct val="150000"/>
              </a:lnSpc>
              <a:buFontTx/>
              <a:buAutoNum type="arabicPeriod"/>
            </a:pPr>
            <a:r>
              <a:rPr lang="en-US" sz="2000" dirty="0" err="1" smtClean="0">
                <a:solidFill>
                  <a:srgbClr val="00384D"/>
                </a:solidFill>
                <a:latin typeface="Raleway"/>
              </a:rPr>
              <a:t>Résultats</a:t>
            </a:r>
            <a:r>
              <a:rPr lang="en-US" sz="2000" dirty="0" smtClean="0">
                <a:solidFill>
                  <a:srgbClr val="00384D"/>
                </a:solidFill>
                <a:latin typeface="Raleway"/>
              </a:rPr>
              <a:t>.</a:t>
            </a:r>
          </a:p>
          <a:p>
            <a:pPr marL="1138671" lvl="1" indent="-742950">
              <a:lnSpc>
                <a:spcPct val="150000"/>
              </a:lnSpc>
              <a:buFontTx/>
              <a:buAutoNum type="arabicPeriod"/>
            </a:pPr>
            <a:r>
              <a:rPr lang="en-US" sz="2000" dirty="0" smtClean="0">
                <a:solidFill>
                  <a:srgbClr val="00384D"/>
                </a:solidFill>
                <a:latin typeface="Raleway"/>
              </a:rPr>
              <a:t>La </a:t>
            </a:r>
            <a:r>
              <a:rPr lang="en-US" sz="2000" dirty="0">
                <a:solidFill>
                  <a:srgbClr val="00384D"/>
                </a:solidFill>
                <a:latin typeface="Raleway"/>
              </a:rPr>
              <a:t>direction du </a:t>
            </a:r>
            <a:r>
              <a:rPr lang="en-US" sz="2000" dirty="0" err="1" smtClean="0">
                <a:solidFill>
                  <a:srgbClr val="00384D"/>
                </a:solidFill>
                <a:latin typeface="Raleway"/>
              </a:rPr>
              <a:t>développement</a:t>
            </a:r>
            <a:r>
              <a:rPr lang="en-US" sz="2000" dirty="0" smtClean="0">
                <a:solidFill>
                  <a:srgbClr val="00384D"/>
                </a:solidFill>
                <a:latin typeface="Raleway"/>
              </a:rPr>
              <a:t>.</a:t>
            </a:r>
          </a:p>
          <a:p>
            <a:pPr marL="1138671" lvl="1" indent="-742950">
              <a:lnSpc>
                <a:spcPct val="150000"/>
              </a:lnSpc>
              <a:buFontTx/>
              <a:buAutoNum type="arabicPeriod"/>
            </a:pPr>
            <a:r>
              <a:rPr lang="en-US" sz="2000" dirty="0" smtClean="0">
                <a:solidFill>
                  <a:srgbClr val="00384D"/>
                </a:solidFill>
                <a:latin typeface="Raleway"/>
              </a:rPr>
              <a:t>Conclusion.</a:t>
            </a:r>
          </a:p>
          <a:p>
            <a:pPr marL="1138671" lvl="1" indent="-742950">
              <a:lnSpc>
                <a:spcPct val="150000"/>
              </a:lnSpc>
              <a:buFontTx/>
              <a:buAutoNum type="arabicPeriod"/>
            </a:pPr>
            <a:r>
              <a:rPr lang="en-US" sz="2000" dirty="0" smtClean="0">
                <a:solidFill>
                  <a:srgbClr val="00384D"/>
                </a:solidFill>
                <a:latin typeface="Raleway"/>
              </a:rPr>
              <a:t>Merci.</a:t>
            </a:r>
            <a:endParaRPr lang="en-US" sz="2000" dirty="0">
              <a:solidFill>
                <a:srgbClr val="00384D"/>
              </a:solidFill>
              <a:latin typeface="Raleway"/>
            </a:endParaRPr>
          </a:p>
        </p:txBody>
      </p:sp>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28700" y="8708700"/>
            <a:ext cx="2008504" cy="10992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7892211" cy="10287000"/>
            <a:chOff x="0" y="0"/>
            <a:chExt cx="2078607" cy="2709333"/>
          </a:xfrm>
        </p:grpSpPr>
        <p:sp>
          <p:nvSpPr>
            <p:cNvPr id="3" name="Freeform 3"/>
            <p:cNvSpPr/>
            <p:nvPr/>
          </p:nvSpPr>
          <p:spPr>
            <a:xfrm>
              <a:off x="0" y="0"/>
              <a:ext cx="2078607" cy="2709333"/>
            </a:xfrm>
            <a:custGeom>
              <a:avLst/>
              <a:gdLst/>
              <a:ahLst/>
              <a:cxnLst/>
              <a:rect l="l" t="t" r="r" b="b"/>
              <a:pathLst>
                <a:path w="2078607" h="2709333">
                  <a:moveTo>
                    <a:pt x="0" y="0"/>
                  </a:moveTo>
                  <a:lnTo>
                    <a:pt x="2078607" y="0"/>
                  </a:lnTo>
                  <a:lnTo>
                    <a:pt x="2078607" y="2709333"/>
                  </a:lnTo>
                  <a:lnTo>
                    <a:pt x="0" y="2709333"/>
                  </a:lnTo>
                  <a:close/>
                </a:path>
              </a:pathLst>
            </a:custGeom>
            <a:solidFill>
              <a:srgbClr val="FFFFF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5" name="Group 5"/>
          <p:cNvGrpSpPr/>
          <p:nvPr/>
        </p:nvGrpSpPr>
        <p:grpSpPr>
          <a:xfrm>
            <a:off x="-1844117" y="495977"/>
            <a:ext cx="9387768" cy="1777661"/>
            <a:chOff x="0" y="0"/>
            <a:chExt cx="2472499" cy="468190"/>
          </a:xfrm>
        </p:grpSpPr>
        <p:sp>
          <p:nvSpPr>
            <p:cNvPr id="6" name="Freeform 6"/>
            <p:cNvSpPr/>
            <p:nvPr/>
          </p:nvSpPr>
          <p:spPr>
            <a:xfrm>
              <a:off x="0" y="0"/>
              <a:ext cx="2472499" cy="468190"/>
            </a:xfrm>
            <a:custGeom>
              <a:avLst/>
              <a:gdLst/>
              <a:ahLst/>
              <a:cxnLst/>
              <a:rect l="l" t="t" r="r" b="b"/>
              <a:pathLst>
                <a:path w="2472499" h="468190">
                  <a:moveTo>
                    <a:pt x="0" y="0"/>
                  </a:moveTo>
                  <a:lnTo>
                    <a:pt x="2472499" y="0"/>
                  </a:lnTo>
                  <a:lnTo>
                    <a:pt x="2472499" y="468190"/>
                  </a:lnTo>
                  <a:lnTo>
                    <a:pt x="0" y="468190"/>
                  </a:lnTo>
                  <a:close/>
                </a:path>
              </a:pathLst>
            </a:custGeom>
            <a:solidFill>
              <a:srgbClr val="272B64"/>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8" name="Picture 8"/>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10800000">
            <a:off x="19723" y="8209655"/>
            <a:ext cx="2080092" cy="2057400"/>
          </a:xfrm>
          <a:prstGeom prst="rect">
            <a:avLst/>
          </a:prstGeom>
        </p:spPr>
      </p:pic>
      <p:pic>
        <p:nvPicPr>
          <p:cNvPr id="9" name="Picture 9"/>
          <p:cNvPicPr>
            <a:picLocks noChangeAspect="1"/>
          </p:cNvPicPr>
          <p:nvPr/>
        </p:nvPicPr>
        <p:blipFill>
          <a:blip r:embed="rId5"/>
          <a:srcRect/>
          <a:stretch>
            <a:fillRect/>
          </a:stretch>
        </p:blipFill>
        <p:spPr>
          <a:xfrm>
            <a:off x="-864970" y="7364630"/>
            <a:ext cx="3787340" cy="3787340"/>
          </a:xfrm>
          <a:prstGeom prst="rect">
            <a:avLst/>
          </a:prstGeom>
        </p:spPr>
      </p:pic>
      <p:pic>
        <p:nvPicPr>
          <p:cNvPr id="10" name="Picture 10"/>
          <p:cNvPicPr>
            <a:picLocks noChangeAspect="1"/>
          </p:cNvPicPr>
          <p:nvPr/>
        </p:nvPicPr>
        <p:blipFill>
          <a:blip r:embed="rId6"/>
          <a:srcRect/>
          <a:stretch>
            <a:fillRect/>
          </a:stretch>
        </p:blipFill>
        <p:spPr>
          <a:xfrm>
            <a:off x="1917968" y="3766649"/>
            <a:ext cx="6000585" cy="4770465"/>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789819">
            <a:off x="2339895" y="3401843"/>
            <a:ext cx="1376627" cy="729612"/>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3074325" y="-269755"/>
            <a:ext cx="5362891" cy="4114800"/>
          </a:xfrm>
          <a:prstGeom prst="rect">
            <a:avLst/>
          </a:prstGeom>
        </p:spPr>
      </p:pic>
      <p:pic>
        <p:nvPicPr>
          <p:cNvPr id="13" name="Picture 1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11245884" y="2684564"/>
            <a:ext cx="5375071" cy="5375071"/>
          </a:xfrm>
          <a:prstGeom prst="rect">
            <a:avLst/>
          </a:prstGeom>
        </p:spPr>
      </p:pic>
      <p:sp>
        <p:nvSpPr>
          <p:cNvPr id="14" name="TextBox 14"/>
          <p:cNvSpPr txBox="1"/>
          <p:nvPr/>
        </p:nvSpPr>
        <p:spPr>
          <a:xfrm>
            <a:off x="670266" y="923925"/>
            <a:ext cx="6192761" cy="863720"/>
          </a:xfrm>
          <a:prstGeom prst="rect">
            <a:avLst/>
          </a:prstGeom>
        </p:spPr>
        <p:txBody>
          <a:bodyPr lIns="0" tIns="0" rIns="0" bIns="0" rtlCol="0" anchor="t">
            <a:spAutoFit/>
          </a:bodyPr>
          <a:lstStyle/>
          <a:p>
            <a:pPr>
              <a:lnSpc>
                <a:spcPts val="6993"/>
              </a:lnSpc>
              <a:spcBef>
                <a:spcPct val="0"/>
              </a:spcBef>
            </a:pPr>
            <a:r>
              <a:rPr lang="en-US" sz="4995" dirty="0">
                <a:solidFill>
                  <a:srgbClr val="FFFFFF"/>
                </a:solidFill>
                <a:latin typeface="Raleway Bold"/>
              </a:rPr>
              <a:t>1. UTILISATEURS</a:t>
            </a:r>
          </a:p>
        </p:txBody>
      </p:sp>
      <p:sp>
        <p:nvSpPr>
          <p:cNvPr id="15" name="TextBox 15"/>
          <p:cNvSpPr txBox="1"/>
          <p:nvPr/>
        </p:nvSpPr>
        <p:spPr>
          <a:xfrm>
            <a:off x="3631548" y="2854459"/>
            <a:ext cx="2573425" cy="679450"/>
          </a:xfrm>
          <a:prstGeom prst="rect">
            <a:avLst/>
          </a:prstGeom>
        </p:spPr>
        <p:txBody>
          <a:bodyPr lIns="0" tIns="0" rIns="0" bIns="0" rtlCol="0" anchor="t">
            <a:spAutoFit/>
          </a:bodyPr>
          <a:lstStyle/>
          <a:p>
            <a:pPr algn="ctr">
              <a:lnSpc>
                <a:spcPts val="5599"/>
              </a:lnSpc>
              <a:spcBef>
                <a:spcPct val="0"/>
              </a:spcBef>
            </a:pPr>
            <a:r>
              <a:rPr lang="en-US" sz="3999">
                <a:solidFill>
                  <a:srgbClr val="272B64"/>
                </a:solidFill>
                <a:latin typeface="Raleway Bold"/>
              </a:rPr>
              <a:t>Étudiant</a:t>
            </a:r>
          </a:p>
        </p:txBody>
      </p:sp>
      <p:sp>
        <p:nvSpPr>
          <p:cNvPr id="16" name="TextBox 16"/>
          <p:cNvSpPr txBox="1"/>
          <p:nvPr/>
        </p:nvSpPr>
        <p:spPr>
          <a:xfrm>
            <a:off x="12130119" y="8159290"/>
            <a:ext cx="3625652" cy="679450"/>
          </a:xfrm>
          <a:prstGeom prst="rect">
            <a:avLst/>
          </a:prstGeom>
        </p:spPr>
        <p:txBody>
          <a:bodyPr lIns="0" tIns="0" rIns="0" bIns="0" rtlCol="0" anchor="t">
            <a:spAutoFit/>
          </a:bodyPr>
          <a:lstStyle/>
          <a:p>
            <a:pPr algn="ctr">
              <a:lnSpc>
                <a:spcPts val="5599"/>
              </a:lnSpc>
              <a:spcBef>
                <a:spcPct val="0"/>
              </a:spcBef>
            </a:pPr>
            <a:r>
              <a:rPr lang="en-US" sz="3999">
                <a:solidFill>
                  <a:srgbClr val="272B64"/>
                </a:solidFill>
                <a:latin typeface="Raleway Bold"/>
              </a:rPr>
              <a:t>Jeune diplomé</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147459" y="4737104"/>
            <a:ext cx="1143702" cy="1436156"/>
          </a:xfrm>
          <a:prstGeom prst="rect">
            <a:avLst/>
          </a:prstGeom>
        </p:spPr>
      </p:pic>
      <p:pic>
        <p:nvPicPr>
          <p:cNvPr id="3" name="Picture 3"/>
          <p:cNvPicPr>
            <a:picLocks noChangeAspect="1"/>
          </p:cNvPicPr>
          <p:nvPr/>
        </p:nvPicPr>
        <p:blipFill>
          <a:blip r:embed="rId5"/>
          <a:srcRect/>
          <a:stretch>
            <a:fillRect/>
          </a:stretch>
        </p:blipFill>
        <p:spPr>
          <a:xfrm>
            <a:off x="-627945" y="-587284"/>
            <a:ext cx="7258585" cy="10874284"/>
          </a:xfrm>
          <a:prstGeom prst="rect">
            <a:avLst/>
          </a:prstGeom>
        </p:spPr>
      </p:pic>
      <p:grpSp>
        <p:nvGrpSpPr>
          <p:cNvPr id="4" name="Group 4"/>
          <p:cNvGrpSpPr/>
          <p:nvPr/>
        </p:nvGrpSpPr>
        <p:grpSpPr>
          <a:xfrm>
            <a:off x="15833489" y="-237055"/>
            <a:ext cx="2454511" cy="10524055"/>
            <a:chOff x="0" y="0"/>
            <a:chExt cx="646456" cy="2771768"/>
          </a:xfrm>
        </p:grpSpPr>
        <p:sp>
          <p:nvSpPr>
            <p:cNvPr id="5" name="Freeform 5"/>
            <p:cNvSpPr/>
            <p:nvPr/>
          </p:nvSpPr>
          <p:spPr>
            <a:xfrm>
              <a:off x="0" y="0"/>
              <a:ext cx="646456" cy="2771768"/>
            </a:xfrm>
            <a:custGeom>
              <a:avLst/>
              <a:gdLst/>
              <a:ahLst/>
              <a:cxnLst/>
              <a:rect l="l" t="t" r="r" b="b"/>
              <a:pathLst>
                <a:path w="646456" h="2771768">
                  <a:moveTo>
                    <a:pt x="0" y="0"/>
                  </a:moveTo>
                  <a:lnTo>
                    <a:pt x="646456" y="0"/>
                  </a:lnTo>
                  <a:lnTo>
                    <a:pt x="646456" y="2771768"/>
                  </a:lnTo>
                  <a:lnTo>
                    <a:pt x="0" y="2771768"/>
                  </a:lnTo>
                  <a:close/>
                </a:path>
              </a:pathLst>
            </a:custGeom>
            <a:solidFill>
              <a:srgbClr val="FFFFF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863351" y="6948401"/>
            <a:ext cx="4424649" cy="3338599"/>
          </a:xfrm>
          <a:prstGeom prst="rect">
            <a:avLst/>
          </a:prstGeom>
        </p:spPr>
      </p:pic>
      <p:sp>
        <p:nvSpPr>
          <p:cNvPr id="8" name="TextBox 8"/>
          <p:cNvSpPr txBox="1"/>
          <p:nvPr/>
        </p:nvSpPr>
        <p:spPr>
          <a:xfrm>
            <a:off x="8741332" y="5135025"/>
            <a:ext cx="3201392" cy="640314"/>
          </a:xfrm>
          <a:prstGeom prst="rect">
            <a:avLst/>
          </a:prstGeom>
        </p:spPr>
        <p:txBody>
          <a:bodyPr lIns="0" tIns="0" rIns="0" bIns="0" rtlCol="0" anchor="t">
            <a:spAutoFit/>
          </a:bodyPr>
          <a:lstStyle/>
          <a:p>
            <a:pPr algn="ctr">
              <a:lnSpc>
                <a:spcPts val="5132"/>
              </a:lnSpc>
              <a:spcBef>
                <a:spcPct val="0"/>
              </a:spcBef>
            </a:pPr>
            <a:r>
              <a:rPr lang="en-US" sz="3665" dirty="0">
                <a:solidFill>
                  <a:srgbClr val="000000"/>
                </a:solidFill>
                <a:latin typeface="Raleway"/>
              </a:rPr>
              <a:t>Junior / Senior</a:t>
            </a:r>
          </a:p>
        </p:txBody>
      </p:sp>
      <p:grpSp>
        <p:nvGrpSpPr>
          <p:cNvPr id="10" name="Group 10"/>
          <p:cNvGrpSpPr>
            <a:grpSpLocks noChangeAspect="1"/>
          </p:cNvGrpSpPr>
          <p:nvPr/>
        </p:nvGrpSpPr>
        <p:grpSpPr>
          <a:xfrm>
            <a:off x="-1870473" y="-1921186"/>
            <a:ext cx="4296519" cy="4296519"/>
            <a:chOff x="0" y="0"/>
            <a:chExt cx="2787650" cy="2787650"/>
          </a:xfrm>
        </p:grpSpPr>
        <p:sp>
          <p:nvSpPr>
            <p:cNvPr id="11" name="Freeform 11"/>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6FABC7">
                <a:alpha val="42745"/>
              </a:srgbClr>
            </a:solidFill>
          </p:spPr>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1226" b="31226"/>
          <a:stretch>
            <a:fillRect/>
          </a:stretch>
        </p:blipFill>
        <p:spPr>
          <a:xfrm>
            <a:off x="0" y="0"/>
            <a:ext cx="18288000" cy="10287000"/>
          </a:xfrm>
          <a:prstGeom prst="rect">
            <a:avLst/>
          </a:prstGeom>
        </p:spPr>
      </p:pic>
      <p:grpSp>
        <p:nvGrpSpPr>
          <p:cNvPr id="3" name="Group 3"/>
          <p:cNvGrpSpPr/>
          <p:nvPr/>
        </p:nvGrpSpPr>
        <p:grpSpPr>
          <a:xfrm>
            <a:off x="-872784" y="0"/>
            <a:ext cx="19160784" cy="10287000"/>
            <a:chOff x="0" y="0"/>
            <a:chExt cx="5046462" cy="2709333"/>
          </a:xfrm>
        </p:grpSpPr>
        <p:sp>
          <p:nvSpPr>
            <p:cNvPr id="4" name="Freeform 4"/>
            <p:cNvSpPr/>
            <p:nvPr/>
          </p:nvSpPr>
          <p:spPr>
            <a:xfrm>
              <a:off x="0" y="0"/>
              <a:ext cx="5046462" cy="2709333"/>
            </a:xfrm>
            <a:custGeom>
              <a:avLst/>
              <a:gdLst/>
              <a:ahLst/>
              <a:cxnLst/>
              <a:rect l="l" t="t" r="r" b="b"/>
              <a:pathLst>
                <a:path w="5046462" h="2709333">
                  <a:moveTo>
                    <a:pt x="0" y="0"/>
                  </a:moveTo>
                  <a:lnTo>
                    <a:pt x="5046462" y="0"/>
                  </a:lnTo>
                  <a:lnTo>
                    <a:pt x="5046462" y="2709333"/>
                  </a:lnTo>
                  <a:lnTo>
                    <a:pt x="0" y="2709333"/>
                  </a:lnTo>
                  <a:close/>
                </a:path>
              </a:pathLst>
            </a:custGeom>
            <a:solidFill>
              <a:srgbClr val="FFFFFF">
                <a:alpha val="60000"/>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6" name="Group 6"/>
          <p:cNvGrpSpPr/>
          <p:nvPr/>
        </p:nvGrpSpPr>
        <p:grpSpPr>
          <a:xfrm>
            <a:off x="-1294243" y="-1071552"/>
            <a:ext cx="21015838" cy="3067714"/>
            <a:chOff x="0" y="0"/>
            <a:chExt cx="5535036" cy="807958"/>
          </a:xfrm>
        </p:grpSpPr>
        <p:sp>
          <p:nvSpPr>
            <p:cNvPr id="7" name="Freeform 7"/>
            <p:cNvSpPr/>
            <p:nvPr/>
          </p:nvSpPr>
          <p:spPr>
            <a:xfrm>
              <a:off x="0" y="0"/>
              <a:ext cx="5535036" cy="807958"/>
            </a:xfrm>
            <a:custGeom>
              <a:avLst/>
              <a:gdLst/>
              <a:ahLst/>
              <a:cxnLst/>
              <a:rect l="l" t="t" r="r" b="b"/>
              <a:pathLst>
                <a:path w="5535036" h="807958">
                  <a:moveTo>
                    <a:pt x="0" y="0"/>
                  </a:moveTo>
                  <a:lnTo>
                    <a:pt x="5535036" y="0"/>
                  </a:lnTo>
                  <a:lnTo>
                    <a:pt x="5535036" y="807958"/>
                  </a:lnTo>
                  <a:lnTo>
                    <a:pt x="0" y="807958"/>
                  </a:lnTo>
                  <a:close/>
                </a:path>
              </a:pathLst>
            </a:custGeom>
            <a:solidFill>
              <a:srgbClr val="272B64"/>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250796" y="8921430"/>
            <a:ext cx="2008504" cy="1099200"/>
          </a:xfrm>
          <a:prstGeom prst="rect">
            <a:avLst/>
          </a:prstGeom>
        </p:spPr>
      </p:pic>
      <p:grpSp>
        <p:nvGrpSpPr>
          <p:cNvPr id="10" name="Group 10"/>
          <p:cNvGrpSpPr/>
          <p:nvPr/>
        </p:nvGrpSpPr>
        <p:grpSpPr>
          <a:xfrm>
            <a:off x="0" y="0"/>
            <a:ext cx="5958425" cy="10287000"/>
            <a:chOff x="0" y="0"/>
            <a:chExt cx="1569297" cy="2709333"/>
          </a:xfrm>
        </p:grpSpPr>
        <p:sp>
          <p:nvSpPr>
            <p:cNvPr id="11" name="Freeform 11"/>
            <p:cNvSpPr/>
            <p:nvPr/>
          </p:nvSpPr>
          <p:spPr>
            <a:xfrm>
              <a:off x="0" y="0"/>
              <a:ext cx="1569297" cy="2709333"/>
            </a:xfrm>
            <a:custGeom>
              <a:avLst/>
              <a:gdLst/>
              <a:ahLst/>
              <a:cxnLst/>
              <a:rect l="l" t="t" r="r" b="b"/>
              <a:pathLst>
                <a:path w="1569297" h="2709333">
                  <a:moveTo>
                    <a:pt x="0" y="0"/>
                  </a:moveTo>
                  <a:lnTo>
                    <a:pt x="1569297" y="0"/>
                  </a:lnTo>
                  <a:lnTo>
                    <a:pt x="1569297" y="2709333"/>
                  </a:lnTo>
                  <a:lnTo>
                    <a:pt x="0" y="2709333"/>
                  </a:lnTo>
                  <a:close/>
                </a:path>
              </a:pathLst>
            </a:custGeom>
            <a:solidFill>
              <a:srgbClr val="FFFFFF"/>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13" name="Picture 13"/>
          <p:cNvPicPr>
            <a:picLocks noChangeAspect="1"/>
          </p:cNvPicPr>
          <p:nvPr/>
        </p:nvPicPr>
        <p:blipFill>
          <a:blip r:embed="rId6"/>
          <a:srcRect l="6060" r="10391"/>
          <a:stretch>
            <a:fillRect/>
          </a:stretch>
        </p:blipFill>
        <p:spPr>
          <a:xfrm>
            <a:off x="394278" y="462306"/>
            <a:ext cx="5199177" cy="9322886"/>
          </a:xfrm>
          <a:prstGeom prst="rect">
            <a:avLst/>
          </a:prstGeom>
        </p:spPr>
      </p:pic>
      <p:sp>
        <p:nvSpPr>
          <p:cNvPr id="14" name="TextBox 14"/>
          <p:cNvSpPr txBox="1"/>
          <p:nvPr/>
        </p:nvSpPr>
        <p:spPr>
          <a:xfrm>
            <a:off x="7506800" y="914400"/>
            <a:ext cx="8370463" cy="934512"/>
          </a:xfrm>
          <a:prstGeom prst="rect">
            <a:avLst/>
          </a:prstGeom>
        </p:spPr>
        <p:txBody>
          <a:bodyPr lIns="0" tIns="0" rIns="0" bIns="0" rtlCol="0" anchor="t">
            <a:spAutoFit/>
          </a:bodyPr>
          <a:lstStyle/>
          <a:p>
            <a:pPr>
              <a:lnSpc>
                <a:spcPts val="7566"/>
              </a:lnSpc>
              <a:spcBef>
                <a:spcPct val="0"/>
              </a:spcBef>
            </a:pPr>
            <a:r>
              <a:rPr lang="en-US" sz="5404">
                <a:solidFill>
                  <a:srgbClr val="FFFFFF"/>
                </a:solidFill>
                <a:latin typeface="Raleway Bold"/>
              </a:rPr>
              <a:t>2. OBJECTIF</a:t>
            </a:r>
          </a:p>
        </p:txBody>
      </p:sp>
      <p:sp>
        <p:nvSpPr>
          <p:cNvPr id="15" name="TextBox 15"/>
          <p:cNvSpPr txBox="1"/>
          <p:nvPr/>
        </p:nvSpPr>
        <p:spPr>
          <a:xfrm>
            <a:off x="6892979" y="2878138"/>
            <a:ext cx="10851438" cy="4416425"/>
          </a:xfrm>
          <a:prstGeom prst="rect">
            <a:avLst/>
          </a:prstGeom>
        </p:spPr>
        <p:txBody>
          <a:bodyPr lIns="0" tIns="0" rIns="0" bIns="0" rtlCol="0" anchor="t">
            <a:spAutoFit/>
          </a:bodyPr>
          <a:lstStyle/>
          <a:p>
            <a:pPr marL="1079501" lvl="1" indent="-539750">
              <a:lnSpc>
                <a:spcPts val="7000"/>
              </a:lnSpc>
              <a:buFont typeface="Arial"/>
              <a:buChar char="•"/>
            </a:pPr>
            <a:r>
              <a:rPr lang="en-US" sz="5000">
                <a:solidFill>
                  <a:srgbClr val="272B64"/>
                </a:solidFill>
                <a:latin typeface="Raleway Bold"/>
              </a:rPr>
              <a:t>Améliorer les compétences de travail en équipe</a:t>
            </a:r>
          </a:p>
          <a:p>
            <a:pPr marL="1079501" lvl="1" indent="-539750">
              <a:lnSpc>
                <a:spcPts val="7000"/>
              </a:lnSpc>
              <a:buFont typeface="Arial"/>
              <a:buChar char="•"/>
            </a:pPr>
            <a:r>
              <a:rPr lang="en-US" sz="5000">
                <a:solidFill>
                  <a:srgbClr val="272B64"/>
                </a:solidFill>
                <a:latin typeface="Raleway Bold"/>
              </a:rPr>
              <a:t>Gérer le temps</a:t>
            </a:r>
          </a:p>
          <a:p>
            <a:pPr marL="1079501" lvl="1" indent="-539750">
              <a:lnSpc>
                <a:spcPts val="7000"/>
              </a:lnSpc>
              <a:buFont typeface="Arial"/>
              <a:buChar char="•"/>
            </a:pPr>
            <a:r>
              <a:rPr lang="en-US" sz="5000">
                <a:solidFill>
                  <a:srgbClr val="272B64"/>
                </a:solidFill>
                <a:latin typeface="Raleway Bold"/>
              </a:rPr>
              <a:t>Repartir les tâches</a:t>
            </a:r>
          </a:p>
          <a:p>
            <a:pPr marL="1079501" lvl="1" indent="-539750">
              <a:lnSpc>
                <a:spcPts val="7000"/>
              </a:lnSpc>
              <a:buFont typeface="Arial"/>
              <a:buChar char="•"/>
            </a:pPr>
            <a:r>
              <a:rPr lang="en-US" sz="5000">
                <a:solidFill>
                  <a:srgbClr val="272B64"/>
                </a:solidFill>
                <a:latin typeface="Raleway Bold"/>
              </a:rPr>
              <a:t>Déterminer la priorité</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5805908" y="-755644"/>
            <a:ext cx="17355169" cy="2283302"/>
            <a:chOff x="0" y="0"/>
            <a:chExt cx="4570909" cy="601364"/>
          </a:xfrm>
        </p:grpSpPr>
        <p:sp>
          <p:nvSpPr>
            <p:cNvPr id="3" name="Freeform 3"/>
            <p:cNvSpPr/>
            <p:nvPr/>
          </p:nvSpPr>
          <p:spPr>
            <a:xfrm>
              <a:off x="0" y="0"/>
              <a:ext cx="4570909" cy="601364"/>
            </a:xfrm>
            <a:custGeom>
              <a:avLst/>
              <a:gdLst/>
              <a:ahLst/>
              <a:cxnLst/>
              <a:rect l="l" t="t" r="r" b="b"/>
              <a:pathLst>
                <a:path w="4570909" h="601364">
                  <a:moveTo>
                    <a:pt x="0" y="0"/>
                  </a:moveTo>
                  <a:lnTo>
                    <a:pt x="4570909" y="0"/>
                  </a:lnTo>
                  <a:lnTo>
                    <a:pt x="4570909" y="601364"/>
                  </a:lnTo>
                  <a:lnTo>
                    <a:pt x="0" y="601364"/>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490071" y="8185695"/>
            <a:ext cx="3361748" cy="323339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17628" y="8708700"/>
            <a:ext cx="2419576" cy="132416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5400000">
            <a:off x="16098924" y="-361532"/>
            <a:ext cx="866100" cy="2455438"/>
          </a:xfrm>
          <a:prstGeom prst="rect">
            <a:avLst/>
          </a:prstGeom>
        </p:spPr>
      </p:pic>
      <p:sp>
        <p:nvSpPr>
          <p:cNvPr id="8" name="AutoShape 8"/>
          <p:cNvSpPr/>
          <p:nvPr/>
        </p:nvSpPr>
        <p:spPr>
          <a:xfrm>
            <a:off x="2651760" y="1744132"/>
            <a:ext cx="6492240" cy="0"/>
          </a:xfrm>
          <a:prstGeom prst="line">
            <a:avLst/>
          </a:prstGeom>
          <a:ln w="47625" cap="flat">
            <a:solidFill>
              <a:srgbClr val="31356E"/>
            </a:solidFill>
            <a:prstDash val="solid"/>
            <a:headEnd type="none" w="sm" len="sm"/>
            <a:tailEnd type="none" w="sm" len="sm"/>
          </a:ln>
        </p:spPr>
      </p:sp>
      <p:pic>
        <p:nvPicPr>
          <p:cNvPr id="9" name="Picture 9"/>
          <p:cNvPicPr>
            <a:picLocks noChangeAspect="1"/>
          </p:cNvPicPr>
          <p:nvPr/>
        </p:nvPicPr>
        <p:blipFill>
          <a:blip r:embed="rId9"/>
          <a:srcRect r="8873"/>
          <a:stretch>
            <a:fillRect/>
          </a:stretch>
        </p:blipFill>
        <p:spPr>
          <a:xfrm>
            <a:off x="397079" y="2115920"/>
            <a:ext cx="5280252" cy="3027580"/>
          </a:xfrm>
          <a:prstGeom prst="rect">
            <a:avLst/>
          </a:prstGeom>
        </p:spPr>
      </p:pic>
      <p:pic>
        <p:nvPicPr>
          <p:cNvPr id="10" name="Picture 10"/>
          <p:cNvPicPr>
            <a:picLocks noChangeAspect="1"/>
          </p:cNvPicPr>
          <p:nvPr/>
        </p:nvPicPr>
        <p:blipFill>
          <a:blip r:embed="rId10"/>
          <a:srcRect/>
          <a:stretch>
            <a:fillRect/>
          </a:stretch>
        </p:blipFill>
        <p:spPr>
          <a:xfrm>
            <a:off x="6775041" y="7304285"/>
            <a:ext cx="5302604" cy="2982715"/>
          </a:xfrm>
          <a:prstGeom prst="rect">
            <a:avLst/>
          </a:prstGeom>
        </p:spPr>
      </p:pic>
      <p:pic>
        <p:nvPicPr>
          <p:cNvPr id="11" name="Picture 11"/>
          <p:cNvPicPr>
            <a:picLocks noChangeAspect="1"/>
          </p:cNvPicPr>
          <p:nvPr/>
        </p:nvPicPr>
        <p:blipFill>
          <a:blip r:embed="rId11"/>
          <a:srcRect/>
          <a:stretch>
            <a:fillRect/>
          </a:stretch>
        </p:blipFill>
        <p:spPr>
          <a:xfrm>
            <a:off x="12861440" y="2115920"/>
            <a:ext cx="5310389" cy="2680917"/>
          </a:xfrm>
          <a:prstGeom prst="rect">
            <a:avLst/>
          </a:prstGeom>
        </p:spPr>
      </p:pic>
      <p:pic>
        <p:nvPicPr>
          <p:cNvPr id="12" name="Picture 12"/>
          <p:cNvPicPr>
            <a:picLocks noChangeAspect="1"/>
          </p:cNvPicPr>
          <p:nvPr/>
        </p:nvPicPr>
        <p:blipFill>
          <a:blip r:embed="rId12"/>
          <a:srcRect/>
          <a:stretch>
            <a:fillRect/>
          </a:stretch>
        </p:blipFill>
        <p:spPr>
          <a:xfrm>
            <a:off x="6994296" y="2967346"/>
            <a:ext cx="4774220" cy="3658982"/>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rot="1125454">
            <a:off x="10629644" y="3977579"/>
            <a:ext cx="2269498" cy="641133"/>
          </a:xfrm>
          <a:prstGeom prst="rect">
            <a:avLst/>
          </a:prstGeom>
        </p:spPr>
      </p:pic>
      <p:pic>
        <p:nvPicPr>
          <p:cNvPr id="1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rot="-10040671">
            <a:off x="5108167" y="3457754"/>
            <a:ext cx="2696990" cy="684361"/>
          </a:xfrm>
          <a:prstGeom prst="rect">
            <a:avLst/>
          </a:prstGeom>
        </p:spPr>
      </p:pic>
      <p:pic>
        <p:nvPicPr>
          <p:cNvPr id="15" name="Picture 1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6871964" y="5904533"/>
            <a:ext cx="1950800" cy="1443592"/>
          </a:xfrm>
          <a:prstGeom prst="rect">
            <a:avLst/>
          </a:prstGeom>
        </p:spPr>
      </p:pic>
      <p:pic>
        <p:nvPicPr>
          <p:cNvPr id="16" name="Picture 16"/>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rcRect/>
          <a:stretch>
            <a:fillRect/>
          </a:stretch>
        </p:blipFill>
        <p:spPr>
          <a:xfrm>
            <a:off x="17075207" y="9370784"/>
            <a:ext cx="684485" cy="662084"/>
          </a:xfrm>
          <a:prstGeom prst="rect">
            <a:avLst/>
          </a:prstGeom>
        </p:spPr>
      </p:pic>
      <p:sp>
        <p:nvSpPr>
          <p:cNvPr id="17" name="TextBox 17"/>
          <p:cNvSpPr txBox="1"/>
          <p:nvPr/>
        </p:nvSpPr>
        <p:spPr>
          <a:xfrm>
            <a:off x="617628" y="262182"/>
            <a:ext cx="11678068" cy="1037055"/>
          </a:xfrm>
          <a:prstGeom prst="rect">
            <a:avLst/>
          </a:prstGeom>
        </p:spPr>
        <p:txBody>
          <a:bodyPr lIns="0" tIns="0" rIns="0" bIns="0" rtlCol="0" anchor="t">
            <a:spAutoFit/>
          </a:bodyPr>
          <a:lstStyle/>
          <a:p>
            <a:pPr>
              <a:lnSpc>
                <a:spcPts val="8464"/>
              </a:lnSpc>
              <a:spcBef>
                <a:spcPct val="0"/>
              </a:spcBef>
            </a:pPr>
            <a:r>
              <a:rPr lang="en-US" sz="6046" dirty="0">
                <a:solidFill>
                  <a:srgbClr val="FFFFFF"/>
                </a:solidFill>
                <a:latin typeface="Raleway Bold"/>
              </a:rPr>
              <a:t>II. LA MÉTHODE DE MARVIC</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p:nvPr/>
        </p:nvGrpSpPr>
        <p:grpSpPr>
          <a:xfrm>
            <a:off x="-2726078" y="3112353"/>
            <a:ext cx="10749819" cy="9034052"/>
            <a:chOff x="0" y="0"/>
            <a:chExt cx="2831228" cy="2379339"/>
          </a:xfrm>
        </p:grpSpPr>
        <p:sp>
          <p:nvSpPr>
            <p:cNvPr id="3" name="Freeform 3"/>
            <p:cNvSpPr/>
            <p:nvPr/>
          </p:nvSpPr>
          <p:spPr>
            <a:xfrm>
              <a:off x="0" y="0"/>
              <a:ext cx="2831228" cy="2379339"/>
            </a:xfrm>
            <a:custGeom>
              <a:avLst/>
              <a:gdLst/>
              <a:ahLst/>
              <a:cxnLst/>
              <a:rect l="l" t="t" r="r" b="b"/>
              <a:pathLst>
                <a:path w="2831228" h="2379339">
                  <a:moveTo>
                    <a:pt x="0" y="0"/>
                  </a:moveTo>
                  <a:lnTo>
                    <a:pt x="2831228" y="0"/>
                  </a:lnTo>
                  <a:lnTo>
                    <a:pt x="2831228" y="2379339"/>
                  </a:lnTo>
                  <a:lnTo>
                    <a:pt x="0" y="2379339"/>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5" name="Group 5"/>
          <p:cNvGrpSpPr/>
          <p:nvPr/>
        </p:nvGrpSpPr>
        <p:grpSpPr>
          <a:xfrm>
            <a:off x="11037025" y="-1050126"/>
            <a:ext cx="10749819" cy="2100252"/>
            <a:chOff x="0" y="0"/>
            <a:chExt cx="2831228" cy="553153"/>
          </a:xfrm>
        </p:grpSpPr>
        <p:sp>
          <p:nvSpPr>
            <p:cNvPr id="6" name="Freeform 6"/>
            <p:cNvSpPr/>
            <p:nvPr/>
          </p:nvSpPr>
          <p:spPr>
            <a:xfrm>
              <a:off x="0" y="0"/>
              <a:ext cx="2831228" cy="553153"/>
            </a:xfrm>
            <a:custGeom>
              <a:avLst/>
              <a:gdLst/>
              <a:ahLst/>
              <a:cxnLst/>
              <a:rect l="l" t="t" r="r" b="b"/>
              <a:pathLst>
                <a:path w="2831228" h="553153">
                  <a:moveTo>
                    <a:pt x="0" y="0"/>
                  </a:moveTo>
                  <a:lnTo>
                    <a:pt x="2831228" y="0"/>
                  </a:lnTo>
                  <a:lnTo>
                    <a:pt x="2831228" y="553153"/>
                  </a:lnTo>
                  <a:lnTo>
                    <a:pt x="0" y="553153"/>
                  </a:lnTo>
                  <a:close/>
                </a:path>
              </a:pathLst>
            </a:custGeom>
            <a:solidFill>
              <a:srgbClr val="272B64"/>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8700" y="1028700"/>
            <a:ext cx="2008504" cy="1099200"/>
          </a:xfrm>
          <a:prstGeom prst="rect">
            <a:avLst/>
          </a:prstGeom>
        </p:spPr>
      </p:pic>
      <p:pic>
        <p:nvPicPr>
          <p:cNvPr id="9" name="Picture 9"/>
          <p:cNvPicPr>
            <a:picLocks noChangeAspect="1"/>
          </p:cNvPicPr>
          <p:nvPr/>
        </p:nvPicPr>
        <p:blipFill>
          <a:blip r:embed="rId5"/>
          <a:srcRect t="13544" b="15205"/>
          <a:stretch>
            <a:fillRect/>
          </a:stretch>
        </p:blipFill>
        <p:spPr>
          <a:xfrm>
            <a:off x="-8206858" y="3112353"/>
            <a:ext cx="16230600" cy="7709535"/>
          </a:xfrm>
          <a:prstGeom prst="rect">
            <a:avLst/>
          </a:prstGeom>
        </p:spPr>
      </p:pic>
      <p:pic>
        <p:nvPicPr>
          <p:cNvPr id="10" name="Picture 10"/>
          <p:cNvPicPr>
            <a:picLocks noChangeAspect="1"/>
          </p:cNvPicPr>
          <p:nvPr/>
        </p:nvPicPr>
        <p:blipFill>
          <a:blip r:embed="rId6"/>
          <a:srcRect/>
          <a:stretch>
            <a:fillRect/>
          </a:stretch>
        </p:blipFill>
        <p:spPr>
          <a:xfrm>
            <a:off x="8384390" y="4003013"/>
            <a:ext cx="9903610" cy="5176638"/>
          </a:xfrm>
          <a:prstGeom prst="rect">
            <a:avLst/>
          </a:prstGeom>
        </p:spPr>
      </p:pic>
      <p:sp>
        <p:nvSpPr>
          <p:cNvPr id="11" name="TextBox 11"/>
          <p:cNvSpPr txBox="1"/>
          <p:nvPr/>
        </p:nvSpPr>
        <p:spPr>
          <a:xfrm>
            <a:off x="4386503" y="1435425"/>
            <a:ext cx="11255657" cy="1203325"/>
          </a:xfrm>
          <a:prstGeom prst="rect">
            <a:avLst/>
          </a:prstGeom>
        </p:spPr>
        <p:txBody>
          <a:bodyPr lIns="0" tIns="0" rIns="0" bIns="0" rtlCol="0" anchor="t">
            <a:spAutoFit/>
          </a:bodyPr>
          <a:lstStyle/>
          <a:p>
            <a:pPr>
              <a:lnSpc>
                <a:spcPts val="9799"/>
              </a:lnSpc>
              <a:spcBef>
                <a:spcPct val="0"/>
              </a:spcBef>
            </a:pPr>
            <a:r>
              <a:rPr lang="en-US" sz="6999">
                <a:solidFill>
                  <a:srgbClr val="272B64"/>
                </a:solidFill>
                <a:latin typeface="Raleway Bold"/>
              </a:rPr>
              <a:t>LA MÉTHODE DE MARVIC</a:t>
            </a:r>
          </a:p>
        </p:txBody>
      </p:sp>
      <p:sp>
        <p:nvSpPr>
          <p:cNvPr id="12" name="TextBox 12"/>
          <p:cNvSpPr txBox="1"/>
          <p:nvPr/>
        </p:nvSpPr>
        <p:spPr>
          <a:xfrm>
            <a:off x="8384390" y="2942563"/>
            <a:ext cx="7028722" cy="679450"/>
          </a:xfrm>
          <a:prstGeom prst="rect">
            <a:avLst/>
          </a:prstGeom>
        </p:spPr>
        <p:txBody>
          <a:bodyPr lIns="0" tIns="0" rIns="0" bIns="0" rtlCol="0" anchor="t">
            <a:spAutoFit/>
          </a:bodyPr>
          <a:lstStyle/>
          <a:p>
            <a:pPr algn="just">
              <a:lnSpc>
                <a:spcPts val="5599"/>
              </a:lnSpc>
              <a:spcBef>
                <a:spcPct val="0"/>
              </a:spcBef>
            </a:pPr>
            <a:r>
              <a:rPr lang="en-US" sz="3999">
                <a:solidFill>
                  <a:srgbClr val="272B64"/>
                </a:solidFill>
                <a:latin typeface="Raleway Bold"/>
              </a:rPr>
              <a:t>Sprint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7211" y="-690094"/>
            <a:ext cx="14233150" cy="11784926"/>
            <a:chOff x="0" y="0"/>
            <a:chExt cx="3748649" cy="3103849"/>
          </a:xfrm>
        </p:grpSpPr>
        <p:sp>
          <p:nvSpPr>
            <p:cNvPr id="3" name="Freeform 3"/>
            <p:cNvSpPr/>
            <p:nvPr/>
          </p:nvSpPr>
          <p:spPr>
            <a:xfrm>
              <a:off x="0" y="0"/>
              <a:ext cx="3748649" cy="3103849"/>
            </a:xfrm>
            <a:custGeom>
              <a:avLst/>
              <a:gdLst/>
              <a:ahLst/>
              <a:cxnLst/>
              <a:rect l="l" t="t" r="r" b="b"/>
              <a:pathLst>
                <a:path w="3748649" h="3103849">
                  <a:moveTo>
                    <a:pt x="0" y="0"/>
                  </a:moveTo>
                  <a:lnTo>
                    <a:pt x="3748649" y="0"/>
                  </a:lnTo>
                  <a:lnTo>
                    <a:pt x="3748649" y="3103849"/>
                  </a:lnTo>
                  <a:lnTo>
                    <a:pt x="0" y="3103849"/>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5" name="Group 5"/>
          <p:cNvGrpSpPr/>
          <p:nvPr/>
        </p:nvGrpSpPr>
        <p:grpSpPr>
          <a:xfrm>
            <a:off x="12456109" y="-690094"/>
            <a:ext cx="6291954" cy="11305710"/>
            <a:chOff x="0" y="0"/>
            <a:chExt cx="8389271" cy="15074280"/>
          </a:xfrm>
        </p:grpSpPr>
        <p:pic>
          <p:nvPicPr>
            <p:cNvPr id="6" name="Picture 6"/>
            <p:cNvPicPr>
              <a:picLocks noChangeAspect="1"/>
            </p:cNvPicPr>
            <p:nvPr/>
          </p:nvPicPr>
          <p:blipFill>
            <a:blip r:embed="rId3"/>
            <a:srcRect l="33157" r="34540"/>
            <a:stretch>
              <a:fillRect/>
            </a:stretch>
          </p:blipFill>
          <p:spPr>
            <a:xfrm>
              <a:off x="0" y="0"/>
              <a:ext cx="8389271" cy="15074280"/>
            </a:xfrm>
            <a:prstGeom prst="rect">
              <a:avLst/>
            </a:prstGeom>
          </p:spPr>
        </p:pic>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28700" y="8708700"/>
            <a:ext cx="2008504" cy="1099200"/>
          </a:xfrm>
          <a:prstGeom prst="rect">
            <a:avLst/>
          </a:prstGeom>
        </p:spPr>
      </p:pic>
      <p:graphicFrame>
        <p:nvGraphicFramePr>
          <p:cNvPr id="8" name="Table 8"/>
          <p:cNvGraphicFramePr>
            <a:graphicFrameLocks noGrp="1"/>
          </p:cNvGraphicFramePr>
          <p:nvPr>
            <p:extLst>
              <p:ext uri="{D42A27DB-BD31-4B8C-83A1-F6EECF244321}">
                <p14:modId xmlns:p14="http://schemas.microsoft.com/office/powerpoint/2010/main" val="3717676168"/>
              </p:ext>
            </p:extLst>
          </p:nvPr>
        </p:nvGraphicFramePr>
        <p:xfrm>
          <a:off x="354868" y="1693513"/>
          <a:ext cx="11806915" cy="8153400"/>
        </p:xfrm>
        <a:graphic>
          <a:graphicData uri="http://schemas.openxmlformats.org/drawingml/2006/table">
            <a:tbl>
              <a:tblPr/>
              <a:tblGrid>
                <a:gridCol w="2674522">
                  <a:extLst>
                    <a:ext uri="{9D8B030D-6E8A-4147-A177-3AD203B41FA5}">
                      <a16:colId xmlns:a16="http://schemas.microsoft.com/office/drawing/2014/main" val="20000"/>
                    </a:ext>
                  </a:extLst>
                </a:gridCol>
                <a:gridCol w="4656381">
                  <a:extLst>
                    <a:ext uri="{9D8B030D-6E8A-4147-A177-3AD203B41FA5}">
                      <a16:colId xmlns:a16="http://schemas.microsoft.com/office/drawing/2014/main" val="20001"/>
                    </a:ext>
                  </a:extLst>
                </a:gridCol>
                <a:gridCol w="4476012">
                  <a:extLst>
                    <a:ext uri="{9D8B030D-6E8A-4147-A177-3AD203B41FA5}">
                      <a16:colId xmlns:a16="http://schemas.microsoft.com/office/drawing/2014/main" val="20002"/>
                    </a:ext>
                  </a:extLst>
                </a:gridCol>
              </a:tblGrid>
              <a:tr h="898499">
                <a:tc>
                  <a:txBody>
                    <a:bodyPr/>
                    <a:lstStyle/>
                    <a:p>
                      <a:endParaRPr lang="fr-FR" noProof="0" dirty="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499" noProof="0" dirty="0" smtClean="0">
                          <a:solidFill>
                            <a:srgbClr val="FFFFFF"/>
                          </a:solidFill>
                          <a:latin typeface="Roboto Bold"/>
                        </a:rPr>
                        <a:t>Avantages</a:t>
                      </a:r>
                      <a:endParaRPr lang="fr-FR" sz="1100" noProof="0" dirty="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499" noProof="0" dirty="0" smtClean="0">
                          <a:solidFill>
                            <a:srgbClr val="FFFFFF"/>
                          </a:solidFill>
                          <a:latin typeface="Roboto Bold"/>
                        </a:rPr>
                        <a:t>Inconvénients</a:t>
                      </a:r>
                      <a:endParaRPr lang="fr-FR" sz="1100" noProof="0" dirty="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4129272">
                <a:tc>
                  <a:txBody>
                    <a:bodyPr/>
                    <a:lstStyle/>
                    <a:p>
                      <a:pPr algn="l">
                        <a:defRPr/>
                      </a:pPr>
                      <a:r>
                        <a:rPr lang="fr-FR" sz="2499" noProof="0" dirty="0" err="1" smtClean="0">
                          <a:solidFill>
                            <a:srgbClr val="FFFFFF"/>
                          </a:solidFill>
                          <a:latin typeface="Roboto"/>
                        </a:rPr>
                        <a:t>Jira</a:t>
                      </a:r>
                      <a:endParaRPr lang="fr-FR" sz="1100" noProof="0" dirty="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000" b="0" noProof="0" dirty="0" smtClean="0">
                          <a:solidFill>
                            <a:schemeClr val="bg1"/>
                          </a:solidFill>
                          <a:latin typeface="Raleway Bold" panose="020B0604020202020204" charset="0"/>
                        </a:rPr>
                        <a:t>• Fournir plein les services pour les professionnel</a:t>
                      </a:r>
                    </a:p>
                    <a:p>
                      <a:r>
                        <a:rPr lang="fr-FR" sz="2000" b="0" noProof="0" dirty="0" smtClean="0">
                          <a:solidFill>
                            <a:schemeClr val="bg1"/>
                          </a:solidFill>
                          <a:latin typeface="Raleway Bold" panose="020B0604020202020204" charset="0"/>
                        </a:rPr>
                        <a:t>• Opération de glisser-déposer fluides</a:t>
                      </a:r>
                    </a:p>
                    <a:p>
                      <a:r>
                        <a:rPr lang="fr-FR" sz="2000" b="0" noProof="0" dirty="0" smtClean="0">
                          <a:solidFill>
                            <a:schemeClr val="bg1"/>
                          </a:solidFill>
                          <a:latin typeface="Raleway Bold" panose="020B0604020202020204" charset="0"/>
                        </a:rPr>
                        <a:t>• Les </a:t>
                      </a:r>
                      <a:r>
                        <a:rPr lang="fr-FR" sz="2000" b="0" noProof="0" dirty="0" err="1" smtClean="0">
                          <a:solidFill>
                            <a:schemeClr val="bg1"/>
                          </a:solidFill>
                          <a:latin typeface="Raleway Bold" panose="020B0604020202020204" charset="0"/>
                        </a:rPr>
                        <a:t>diagrams</a:t>
                      </a:r>
                      <a:r>
                        <a:rPr lang="fr-FR" sz="2000" b="0" noProof="0" dirty="0" smtClean="0">
                          <a:solidFill>
                            <a:schemeClr val="bg1"/>
                          </a:solidFill>
                          <a:latin typeface="Raleway Bold" panose="020B0604020202020204" charset="0"/>
                        </a:rPr>
                        <a:t> est clair et cohérent</a:t>
                      </a:r>
                    </a:p>
                    <a:p>
                      <a:r>
                        <a:rPr lang="fr-FR" sz="2000" b="0" noProof="0" dirty="0" smtClean="0">
                          <a:solidFill>
                            <a:schemeClr val="bg1"/>
                          </a:solidFill>
                          <a:latin typeface="Raleway Bold" panose="020B0604020202020204" charset="0"/>
                        </a:rPr>
                        <a:t>• Les entreprises peuvent coordonner plusieurs projets en même temps.</a:t>
                      </a:r>
                    </a:p>
                    <a:p>
                      <a:r>
                        <a:rPr lang="fr-FR" sz="2000" b="0" noProof="0" dirty="0" smtClean="0">
                          <a:solidFill>
                            <a:schemeClr val="bg1"/>
                          </a:solidFill>
                          <a:latin typeface="Raleway Bold" panose="020B0604020202020204" charset="0"/>
                        </a:rPr>
                        <a:t>• Bonne personnalisation de l'utilisateur.</a:t>
                      </a:r>
                    </a:p>
                    <a:p>
                      <a:r>
                        <a:rPr lang="fr-FR" sz="2000" b="0" noProof="0" dirty="0" smtClean="0">
                          <a:solidFill>
                            <a:schemeClr val="bg1"/>
                          </a:solidFill>
                          <a:latin typeface="Raleway Bold" panose="020B0604020202020204" charset="0"/>
                        </a:rPr>
                        <a:t>• Écosystème support multi-</a:t>
                      </a:r>
                      <a:r>
                        <a:rPr lang="fr-FR" sz="2000" b="0" noProof="0" dirty="0" err="1" smtClean="0">
                          <a:solidFill>
                            <a:schemeClr val="bg1"/>
                          </a:solidFill>
                          <a:latin typeface="Raleway Bold" panose="020B0604020202020204" charset="0"/>
                        </a:rPr>
                        <a:t>plateform</a:t>
                      </a:r>
                      <a:endParaRPr lang="fr-FR" sz="2000" b="0" noProof="0" dirty="0">
                        <a:solidFill>
                          <a:schemeClr val="bg1"/>
                        </a:solidFill>
                        <a:latin typeface="Raleway Bold" panose="020B0604020202020204" charset="0"/>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000" b="0" noProof="0" dirty="0" smtClean="0">
                          <a:solidFill>
                            <a:schemeClr val="bg1"/>
                          </a:solidFill>
                          <a:latin typeface="Raleway Bold" panose="020B0604020202020204" charset="0"/>
                        </a:rPr>
                        <a:t>• Prendre beaucoup temps pour commencer</a:t>
                      </a:r>
                    </a:p>
                    <a:p>
                      <a:r>
                        <a:rPr lang="fr-FR" sz="2000" b="0" noProof="0" dirty="0" smtClean="0">
                          <a:solidFill>
                            <a:schemeClr val="bg1"/>
                          </a:solidFill>
                          <a:latin typeface="Raleway Bold" panose="020B0604020202020204" charset="0"/>
                        </a:rPr>
                        <a:t>• Il faut suivre un ou plusieurs cours pour savoir d’utilisation</a:t>
                      </a:r>
                    </a:p>
                    <a:p>
                      <a:r>
                        <a:rPr lang="fr-FR" sz="2000" b="0" noProof="0" dirty="0" smtClean="0">
                          <a:solidFill>
                            <a:schemeClr val="bg1"/>
                          </a:solidFill>
                          <a:latin typeface="Raleway Bold" panose="020B0604020202020204" charset="0"/>
                        </a:rPr>
                        <a:t>• N’est pas convivial au </a:t>
                      </a:r>
                      <a:r>
                        <a:rPr lang="fr-FR" sz="2000" b="0" noProof="0" dirty="0" err="1" smtClean="0">
                          <a:solidFill>
                            <a:schemeClr val="bg1"/>
                          </a:solidFill>
                          <a:latin typeface="Raleway Bold" panose="020B0604020202020204" charset="0"/>
                        </a:rPr>
                        <a:t>débuteur</a:t>
                      </a:r>
                      <a:endParaRPr lang="fr-FR" sz="2000" b="0" noProof="0" dirty="0" smtClean="0">
                        <a:solidFill>
                          <a:schemeClr val="bg1"/>
                        </a:solidFill>
                        <a:latin typeface="Raleway Bold" panose="020B0604020202020204" charset="0"/>
                      </a:endParaRPr>
                    </a:p>
                    <a:p>
                      <a:r>
                        <a:rPr lang="fr-FR" sz="2000" b="0" noProof="0" dirty="0" smtClean="0">
                          <a:solidFill>
                            <a:schemeClr val="bg1"/>
                          </a:solidFill>
                          <a:latin typeface="Raleway Bold" panose="020B0604020202020204" charset="0"/>
                        </a:rPr>
                        <a:t>• Coût élevé</a:t>
                      </a:r>
                    </a:p>
                    <a:p>
                      <a:r>
                        <a:rPr lang="fr-FR" sz="2000" b="0" noProof="0" dirty="0" smtClean="0">
                          <a:solidFill>
                            <a:schemeClr val="bg1"/>
                          </a:solidFill>
                          <a:latin typeface="Raleway Bold" panose="020B0604020202020204" charset="0"/>
                        </a:rPr>
                        <a:t>• Ne convient pas aux petits et moyens projets</a:t>
                      </a:r>
                    </a:p>
                    <a:p>
                      <a:r>
                        <a:rPr lang="fr-FR" sz="2000" b="0" noProof="0" dirty="0" smtClean="0">
                          <a:solidFill>
                            <a:schemeClr val="bg1"/>
                          </a:solidFill>
                          <a:latin typeface="Raleway Bold" panose="020B0604020202020204" charset="0"/>
                        </a:rPr>
                        <a:t>• Flux de travail complexe nécessitant une compréhension approfondie</a:t>
                      </a:r>
                      <a:endParaRPr lang="fr-FR" sz="2000" b="0" noProof="0" dirty="0">
                        <a:solidFill>
                          <a:schemeClr val="bg1"/>
                        </a:solidFill>
                        <a:latin typeface="Raleway Bold" panose="020B0604020202020204" charset="0"/>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125629">
                <a:tc>
                  <a:txBody>
                    <a:bodyPr/>
                    <a:lstStyle/>
                    <a:p>
                      <a:pPr algn="l">
                        <a:defRPr/>
                      </a:pPr>
                      <a:r>
                        <a:rPr lang="fr-FR" sz="2500" noProof="0" dirty="0" err="1" smtClean="0">
                          <a:solidFill>
                            <a:srgbClr val="FFFFFF"/>
                          </a:solidFill>
                          <a:latin typeface="Roboto"/>
                        </a:rPr>
                        <a:t>Monday</a:t>
                      </a:r>
                      <a:endParaRPr lang="fr-FR" sz="1100" noProof="0" dirty="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000" b="0" noProof="0" dirty="0" smtClean="0">
                          <a:solidFill>
                            <a:schemeClr val="bg1"/>
                          </a:solidFill>
                          <a:latin typeface="Raleway Bold" panose="020B0604020202020204" charset="0"/>
                        </a:rPr>
                        <a:t>• Il y a une fonction de discussion sur chaque canal, il peut y avoir des séminaires internes et des échanges avec les clients.</a:t>
                      </a:r>
                    </a:p>
                    <a:p>
                      <a:r>
                        <a:rPr lang="fr-FR" sz="2000" b="0" noProof="0" dirty="0" smtClean="0">
                          <a:solidFill>
                            <a:schemeClr val="bg1"/>
                          </a:solidFill>
                          <a:latin typeface="Raleway Bold" panose="020B0604020202020204" charset="0"/>
                        </a:rPr>
                        <a:t>• Interface moderne.</a:t>
                      </a:r>
                    </a:p>
                    <a:p>
                      <a:r>
                        <a:rPr lang="fr-FR" sz="2000" b="0" noProof="0" dirty="0" smtClean="0">
                          <a:solidFill>
                            <a:schemeClr val="bg1"/>
                          </a:solidFill>
                          <a:latin typeface="Raleway Bold" panose="020B0604020202020204" charset="0"/>
                        </a:rPr>
                        <a:t>• Intégrer avec des fournisseurs de services tiers.</a:t>
                      </a:r>
                      <a:endParaRPr lang="fr-FR" sz="2000" b="0" noProof="0" dirty="0">
                        <a:solidFill>
                          <a:schemeClr val="bg1"/>
                        </a:solidFill>
                        <a:latin typeface="Raleway Bold" panose="020B0604020202020204" charset="0"/>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000" b="0" noProof="0" dirty="0" smtClean="0">
                          <a:solidFill>
                            <a:schemeClr val="bg1"/>
                          </a:solidFill>
                          <a:latin typeface="Raleway Bold" panose="020B0604020202020204" charset="0"/>
                        </a:rPr>
                        <a:t>• L’interface n’est pas convivial</a:t>
                      </a:r>
                    </a:p>
                    <a:p>
                      <a:r>
                        <a:rPr lang="fr-FR" sz="2000" b="0" noProof="0" dirty="0" smtClean="0">
                          <a:solidFill>
                            <a:schemeClr val="bg1"/>
                          </a:solidFill>
                          <a:latin typeface="Raleway Bold" panose="020B0604020202020204" charset="0"/>
                        </a:rPr>
                        <a:t>• Manquer Quick </a:t>
                      </a:r>
                      <a:r>
                        <a:rPr lang="fr-FR" sz="2000" b="0" noProof="0" dirty="0" err="1" smtClean="0">
                          <a:solidFill>
                            <a:schemeClr val="bg1"/>
                          </a:solidFill>
                          <a:latin typeface="Raleway Bold" panose="020B0604020202020204" charset="0"/>
                        </a:rPr>
                        <a:t>Helps</a:t>
                      </a:r>
                      <a:r>
                        <a:rPr lang="fr-FR" sz="2000" b="0" noProof="0" dirty="0" smtClean="0">
                          <a:solidFill>
                            <a:schemeClr val="bg1"/>
                          </a:solidFill>
                          <a:latin typeface="Raleway Bold" panose="020B0604020202020204" charset="0"/>
                        </a:rPr>
                        <a:t> pour aider les utilisateurs commencent plus rapide</a:t>
                      </a:r>
                    </a:p>
                    <a:p>
                      <a:r>
                        <a:rPr lang="fr-FR" sz="2000" b="0" noProof="0" dirty="0" smtClean="0">
                          <a:solidFill>
                            <a:schemeClr val="bg1"/>
                          </a:solidFill>
                          <a:latin typeface="Raleway Bold" panose="020B0604020202020204" charset="0"/>
                        </a:rPr>
                        <a:t>• Coût élevé</a:t>
                      </a:r>
                      <a:endParaRPr lang="fr-FR" sz="2000" b="0" noProof="0" dirty="0">
                        <a:solidFill>
                          <a:schemeClr val="bg1"/>
                        </a:solidFill>
                        <a:latin typeface="Raleway Bold" panose="020B0604020202020204" charset="0"/>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9"/>
          <p:cNvSpPr txBox="1"/>
          <p:nvPr/>
        </p:nvSpPr>
        <p:spPr>
          <a:xfrm>
            <a:off x="1028700" y="486045"/>
            <a:ext cx="10301902" cy="1971135"/>
          </a:xfrm>
          <a:prstGeom prst="rect">
            <a:avLst/>
          </a:prstGeom>
        </p:spPr>
        <p:txBody>
          <a:bodyPr lIns="0" tIns="0" rIns="0" bIns="0" rtlCol="0" anchor="t">
            <a:spAutoFit/>
          </a:bodyPr>
          <a:lstStyle/>
          <a:p>
            <a:pPr>
              <a:lnSpc>
                <a:spcPts val="7904"/>
              </a:lnSpc>
            </a:pPr>
            <a:r>
              <a:rPr lang="en-US" sz="5646" dirty="0">
                <a:solidFill>
                  <a:srgbClr val="E8F0FF"/>
                </a:solidFill>
                <a:latin typeface="Raleway Bold"/>
              </a:rPr>
              <a:t>TABLEAU DE COMPARAISON</a:t>
            </a:r>
          </a:p>
          <a:p>
            <a:pPr>
              <a:lnSpc>
                <a:spcPts val="7904"/>
              </a:lnSpc>
              <a:spcBef>
                <a:spcPct val="0"/>
              </a:spcBef>
            </a:pPr>
            <a:endParaRPr lang="en-US" sz="5646" dirty="0">
              <a:solidFill>
                <a:srgbClr val="E8F0FF"/>
              </a:solidFill>
              <a:latin typeface="Raleway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3400" y="-690094"/>
            <a:ext cx="14233150" cy="11784926"/>
            <a:chOff x="0" y="0"/>
            <a:chExt cx="3748649" cy="3103849"/>
          </a:xfrm>
        </p:grpSpPr>
        <p:sp>
          <p:nvSpPr>
            <p:cNvPr id="3" name="Freeform 3"/>
            <p:cNvSpPr/>
            <p:nvPr/>
          </p:nvSpPr>
          <p:spPr>
            <a:xfrm>
              <a:off x="0" y="0"/>
              <a:ext cx="3748649" cy="3103849"/>
            </a:xfrm>
            <a:custGeom>
              <a:avLst/>
              <a:gdLst/>
              <a:ahLst/>
              <a:cxnLst/>
              <a:rect l="l" t="t" r="r" b="b"/>
              <a:pathLst>
                <a:path w="3748649" h="3103849">
                  <a:moveTo>
                    <a:pt x="0" y="0"/>
                  </a:moveTo>
                  <a:lnTo>
                    <a:pt x="3748649" y="0"/>
                  </a:lnTo>
                  <a:lnTo>
                    <a:pt x="3748649" y="3103849"/>
                  </a:lnTo>
                  <a:lnTo>
                    <a:pt x="0" y="3103849"/>
                  </a:lnTo>
                  <a:close/>
                </a:path>
              </a:pathLst>
            </a:custGeom>
            <a:solidFill>
              <a:srgbClr val="272B64"/>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139"/>
                </a:lnSpc>
              </a:pPr>
              <a:endParaRPr/>
            </a:p>
          </p:txBody>
        </p:sp>
      </p:grpSp>
      <p:grpSp>
        <p:nvGrpSpPr>
          <p:cNvPr id="5" name="Group 5"/>
          <p:cNvGrpSpPr/>
          <p:nvPr/>
        </p:nvGrpSpPr>
        <p:grpSpPr>
          <a:xfrm>
            <a:off x="12456109" y="-690094"/>
            <a:ext cx="6291954" cy="11305710"/>
            <a:chOff x="0" y="0"/>
            <a:chExt cx="8389271" cy="15074280"/>
          </a:xfrm>
        </p:grpSpPr>
        <p:pic>
          <p:nvPicPr>
            <p:cNvPr id="6" name="Picture 6"/>
            <p:cNvPicPr>
              <a:picLocks noChangeAspect="1"/>
            </p:cNvPicPr>
            <p:nvPr/>
          </p:nvPicPr>
          <p:blipFill>
            <a:blip r:embed="rId3"/>
            <a:srcRect l="33157" r="34540"/>
            <a:stretch>
              <a:fillRect/>
            </a:stretch>
          </p:blipFill>
          <p:spPr>
            <a:xfrm>
              <a:off x="0" y="0"/>
              <a:ext cx="8389271" cy="15074280"/>
            </a:xfrm>
            <a:prstGeom prst="rect">
              <a:avLst/>
            </a:prstGeom>
          </p:spPr>
        </p:pic>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028700" y="8708700"/>
            <a:ext cx="2008504" cy="1099200"/>
          </a:xfrm>
          <a:prstGeom prst="rect">
            <a:avLst/>
          </a:prstGeom>
        </p:spPr>
      </p:pic>
      <p:graphicFrame>
        <p:nvGraphicFramePr>
          <p:cNvPr id="8" name="Table 8"/>
          <p:cNvGraphicFramePr>
            <a:graphicFrameLocks noGrp="1"/>
          </p:cNvGraphicFramePr>
          <p:nvPr>
            <p:extLst>
              <p:ext uri="{D42A27DB-BD31-4B8C-83A1-F6EECF244321}">
                <p14:modId xmlns:p14="http://schemas.microsoft.com/office/powerpoint/2010/main" val="552379573"/>
              </p:ext>
            </p:extLst>
          </p:nvPr>
        </p:nvGraphicFramePr>
        <p:xfrm>
          <a:off x="276193" y="2857500"/>
          <a:ext cx="11806915" cy="3705225"/>
        </p:xfrm>
        <a:graphic>
          <a:graphicData uri="http://schemas.openxmlformats.org/drawingml/2006/table">
            <a:tbl>
              <a:tblPr/>
              <a:tblGrid>
                <a:gridCol w="2674522">
                  <a:extLst>
                    <a:ext uri="{9D8B030D-6E8A-4147-A177-3AD203B41FA5}">
                      <a16:colId xmlns:a16="http://schemas.microsoft.com/office/drawing/2014/main" val="20000"/>
                    </a:ext>
                  </a:extLst>
                </a:gridCol>
                <a:gridCol w="3754885">
                  <a:extLst>
                    <a:ext uri="{9D8B030D-6E8A-4147-A177-3AD203B41FA5}">
                      <a16:colId xmlns:a16="http://schemas.microsoft.com/office/drawing/2014/main" val="20001"/>
                    </a:ext>
                  </a:extLst>
                </a:gridCol>
                <a:gridCol w="5377508">
                  <a:extLst>
                    <a:ext uri="{9D8B030D-6E8A-4147-A177-3AD203B41FA5}">
                      <a16:colId xmlns:a16="http://schemas.microsoft.com/office/drawing/2014/main" val="20002"/>
                    </a:ext>
                  </a:extLst>
                </a:gridCol>
              </a:tblGrid>
              <a:tr h="902309">
                <a:tc>
                  <a:txBody>
                    <a:bodyPr/>
                    <a:lstStyle/>
                    <a:p>
                      <a:endParaRPr lang="fr-FR" noProof="0" dirty="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499" noProof="0" dirty="0" smtClean="0">
                          <a:solidFill>
                            <a:srgbClr val="FFFFFF"/>
                          </a:solidFill>
                          <a:latin typeface="Roboto Bold"/>
                        </a:rPr>
                        <a:t>Avantages</a:t>
                      </a:r>
                      <a:endParaRPr lang="fr-FR" sz="1100" noProof="0" dirty="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499" noProof="0" dirty="0" smtClean="0">
                          <a:solidFill>
                            <a:srgbClr val="FFFFFF"/>
                          </a:solidFill>
                          <a:latin typeface="Roboto Bold"/>
                        </a:rPr>
                        <a:t>Inconvénients</a:t>
                      </a:r>
                      <a:endParaRPr lang="fr-FR" sz="1100" noProof="0" dirty="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802916">
                <a:tc>
                  <a:txBody>
                    <a:bodyPr/>
                    <a:lstStyle/>
                    <a:p>
                      <a:pPr algn="l">
                        <a:defRPr/>
                      </a:pPr>
                      <a:r>
                        <a:rPr lang="fr-FR" sz="2500" noProof="0" dirty="0" err="1" smtClean="0">
                          <a:solidFill>
                            <a:srgbClr val="FFFFFF"/>
                          </a:solidFill>
                          <a:latin typeface="Roboto"/>
                        </a:rPr>
                        <a:t>Trello</a:t>
                      </a:r>
                      <a:endParaRPr lang="fr-FR" sz="1100" noProof="0" dirty="0"/>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000" noProof="0" dirty="0" smtClean="0">
                          <a:solidFill>
                            <a:schemeClr val="bg1"/>
                          </a:solidFill>
                          <a:latin typeface="Raleway Bold" panose="020B0604020202020204" charset="0"/>
                        </a:rPr>
                        <a:t>• Facile d’utilisation</a:t>
                      </a:r>
                    </a:p>
                    <a:p>
                      <a:r>
                        <a:rPr lang="fr-FR" sz="2000" noProof="0" dirty="0" smtClean="0">
                          <a:solidFill>
                            <a:schemeClr val="bg1"/>
                          </a:solidFill>
                          <a:latin typeface="Raleway Bold" panose="020B0604020202020204" charset="0"/>
                        </a:rPr>
                        <a:t>• Gratuit</a:t>
                      </a:r>
                    </a:p>
                    <a:p>
                      <a:r>
                        <a:rPr lang="fr-FR" sz="2000" noProof="0" dirty="0" smtClean="0">
                          <a:solidFill>
                            <a:schemeClr val="bg1"/>
                          </a:solidFill>
                          <a:latin typeface="Raleway Bold" panose="020B0604020202020204" charset="0"/>
                        </a:rPr>
                        <a:t>• Le plateforme est claire et cohérent.</a:t>
                      </a:r>
                      <a:endParaRPr lang="fr-FR" sz="2000" noProof="0" dirty="0">
                        <a:solidFill>
                          <a:schemeClr val="bg1"/>
                        </a:solidFill>
                        <a:latin typeface="Raleway Bold" panose="020B0604020202020204" charset="0"/>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defRPr/>
                      </a:pPr>
                      <a:r>
                        <a:rPr lang="fr-FR" sz="2000" noProof="0" dirty="0" smtClean="0">
                          <a:solidFill>
                            <a:schemeClr val="bg1"/>
                          </a:solidFill>
                          <a:latin typeface="Raleway Bold" panose="020B0604020202020204" charset="0"/>
                        </a:rPr>
                        <a:t>• Les fonctions d’interaction n’est pas bien</a:t>
                      </a:r>
                    </a:p>
                    <a:p>
                      <a:r>
                        <a:rPr lang="fr-FR" sz="2000" noProof="0" dirty="0" smtClean="0">
                          <a:solidFill>
                            <a:schemeClr val="bg1"/>
                          </a:solidFill>
                          <a:latin typeface="Raleway Bold" panose="020B0604020202020204" charset="0"/>
                        </a:rPr>
                        <a:t>• Ne convient pas à la gestion du temps</a:t>
                      </a:r>
                    </a:p>
                    <a:p>
                      <a:r>
                        <a:rPr lang="fr-FR" sz="2000" noProof="0" dirty="0" smtClean="0">
                          <a:solidFill>
                            <a:schemeClr val="bg1"/>
                          </a:solidFill>
                          <a:latin typeface="Raleway Bold" panose="020B0604020202020204" charset="0"/>
                        </a:rPr>
                        <a:t>• Manquer le service du rapport de travail</a:t>
                      </a:r>
                      <a:endParaRPr lang="fr-FR" sz="2000" noProof="0" dirty="0">
                        <a:solidFill>
                          <a:schemeClr val="bg1"/>
                        </a:solidFill>
                        <a:latin typeface="Raleway Bold" panose="020B0604020202020204" charset="0"/>
                      </a:endParaRPr>
                    </a:p>
                  </a:txBody>
                  <a:tcP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p:cNvSpPr txBox="1"/>
          <p:nvPr/>
        </p:nvSpPr>
        <p:spPr>
          <a:xfrm>
            <a:off x="1028700" y="486045"/>
            <a:ext cx="10301902" cy="1971135"/>
          </a:xfrm>
          <a:prstGeom prst="rect">
            <a:avLst/>
          </a:prstGeom>
        </p:spPr>
        <p:txBody>
          <a:bodyPr lIns="0" tIns="0" rIns="0" bIns="0" rtlCol="0" anchor="t">
            <a:spAutoFit/>
          </a:bodyPr>
          <a:lstStyle/>
          <a:p>
            <a:pPr>
              <a:lnSpc>
                <a:spcPts val="7904"/>
              </a:lnSpc>
            </a:pPr>
            <a:r>
              <a:rPr lang="en-US" sz="5646" dirty="0">
                <a:solidFill>
                  <a:srgbClr val="E8F0FF"/>
                </a:solidFill>
                <a:latin typeface="Raleway Bold"/>
              </a:rPr>
              <a:t>TABLEAU DE COMPARAISON</a:t>
            </a:r>
          </a:p>
          <a:p>
            <a:pPr>
              <a:lnSpc>
                <a:spcPts val="7904"/>
              </a:lnSpc>
              <a:spcBef>
                <a:spcPct val="0"/>
              </a:spcBef>
            </a:pPr>
            <a:endParaRPr lang="en-US" sz="5646" dirty="0">
              <a:solidFill>
                <a:srgbClr val="E8F0FF"/>
              </a:solidFill>
              <a:latin typeface="Raleway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TotalTime>
  <Words>1284</Words>
  <Application>Microsoft Office PowerPoint</Application>
  <PresentationFormat>Custom</PresentationFormat>
  <Paragraphs>194</Paragraphs>
  <Slides>17</Slides>
  <Notes>17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Raleway Bold</vt:lpstr>
      <vt:lpstr>Roboto Bold</vt:lpstr>
      <vt:lpstr>Calibri</vt:lpstr>
      <vt:lpstr>arial</vt:lpstr>
      <vt:lpstr>Bodoni FLF Bold</vt:lpstr>
      <vt:lpstr>arial</vt:lpstr>
      <vt:lpstr>Raleway</vt:lpstr>
      <vt:lpstr>Courier New</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Professional Business Presentation</dc:title>
  <cp:lastModifiedBy>khiet thanh</cp:lastModifiedBy>
  <cp:revision>76</cp:revision>
  <dcterms:created xsi:type="dcterms:W3CDTF">2006-08-16T00:00:00Z</dcterms:created>
  <dcterms:modified xsi:type="dcterms:W3CDTF">2022-08-24T02:51:23Z</dcterms:modified>
  <dc:identifier>DAFJRAXWkt0</dc:identifier>
</cp:coreProperties>
</file>